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1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pPr algn="l" eaLnBrk="1" latinLnBrk="0" hangingPunct="1"/>
            <a:fld id="{48D92626-37D2-4832-BF7A-BC283494A20D}" type="datetimeFigureOut">
              <a:rPr lang="en-US" smtClean="0"/>
              <a:t>10/21/2015</a:t>
            </a:fld>
            <a:endParaRPr lang="en-US"/>
          </a:p>
        </p:txBody>
      </p:sp>
      <p:sp>
        <p:nvSpPr>
          <p:cNvPr id="17" name="Slide Number Placeholder 16"/>
          <p:cNvSpPr>
            <a:spLocks noGrp="1"/>
          </p:cNvSpPr>
          <p:nvPr>
            <p:ph type="sldNum" sz="quarter" idx="11"/>
          </p:nvPr>
        </p:nvSpPr>
        <p:spPr/>
        <p:txBody>
          <a:bodyPr/>
          <a:lstStyle/>
          <a:p>
            <a:pPr algn="r" eaLnBrk="1" latinLnBrk="0" hangingPunct="1"/>
            <a:fld id="{8C592886-E571-45D5-8B56-343DC94F8FA6}" type="slidenum">
              <a:rPr kumimoji="0" lang="en-US" smtClean="0"/>
              <a:t>‹#›</a:t>
            </a:fld>
            <a:endParaRPr kumimoji="0" lang="en-US" dirty="0">
              <a:solidFill>
                <a:schemeClr val="tx2">
                  <a:shade val="90000"/>
                </a:schemeClr>
              </a:solidFill>
            </a:endParaRPr>
          </a:p>
        </p:txBody>
      </p:sp>
      <p:sp>
        <p:nvSpPr>
          <p:cNvPr id="19" name="Footer Placeholder 18"/>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92626-37D2-4832-BF7A-BC283494A20D}" type="datetimeFigureOut">
              <a:rPr lang="en-US" smtClean="0"/>
              <a:t>10/21/2015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92626-37D2-4832-BF7A-BC283494A20D}" type="datetimeFigureOut">
              <a:rPr lang="en-US" smtClean="0"/>
              <a:t>10/21/2015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t>‹#›</a:t>
            </a:fld>
            <a:endParaRPr kumimoji="0"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48D92626-37D2-4832-BF7A-BC283494A20D}" type="datetimeFigureOut">
              <a:rPr lang="en-US" smtClean="0"/>
              <a:t>10/21/2015</a:t>
            </a:fld>
            <a:endParaRPr lang="en-US"/>
          </a:p>
        </p:txBody>
      </p:sp>
      <p:sp>
        <p:nvSpPr>
          <p:cNvPr id="12" name="Slide Number Placeholder 11"/>
          <p:cNvSpPr>
            <a:spLocks noGrp="1"/>
          </p:cNvSpPr>
          <p:nvPr>
            <p:ph type="sldNum" sz="quarter" idx="15"/>
          </p:nvPr>
        </p:nvSpPr>
        <p:spPr/>
        <p:txBody>
          <a:bodyPr/>
          <a:lstStyle/>
          <a:p>
            <a:fld id="{8C592886-E571-45D5-8B56-343DC94F8FA6}" type="slidenum">
              <a:rPr kumimoji="0" lang="en-US" smtClean="0"/>
              <a:t>‹#›</a:t>
            </a:fld>
            <a:endParaRPr kumimoji="0" lang="en-US" dirty="0"/>
          </a:p>
        </p:txBody>
      </p:sp>
      <p:sp>
        <p:nvSpPr>
          <p:cNvPr id="13" name="Footer Placeholder 12"/>
          <p:cNvSpPr>
            <a:spLocks noGrp="1"/>
          </p:cNvSpPr>
          <p:nvPr>
            <p:ph type="ftr" sz="quarter" idx="16"/>
          </p:nvPr>
        </p:nvSpPr>
        <p:spPr/>
        <p:txBody>
          <a:bodyPr/>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pPr algn="l" eaLnBrk="1" latinLnBrk="0" hangingPunct="1"/>
            <a:fld id="{48D92626-37D2-4832-BF7A-BC283494A20D}" type="datetimeFigureOut">
              <a:rPr lang="en-US" smtClean="0"/>
              <a:t>10/21/2015</a:t>
            </a:fld>
            <a:endParaRPr lang="en-US"/>
          </a:p>
        </p:txBody>
      </p:sp>
      <p:sp>
        <p:nvSpPr>
          <p:cNvPr id="14" name="Slide Number Placeholder 13"/>
          <p:cNvSpPr>
            <a:spLocks noGrp="1"/>
          </p:cNvSpPr>
          <p:nvPr>
            <p:ph type="sldNum" sz="quarter" idx="11"/>
          </p:nvPr>
        </p:nvSpPr>
        <p:spPr/>
        <p:txBody>
          <a:bodyPr/>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5" name="Footer Placeholder 14"/>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48D92626-37D2-4832-BF7A-BC283494A20D}" type="datetimeFigureOut">
              <a:rPr lang="en-US" smtClean="0"/>
              <a:t>10/21/2015</a:t>
            </a:fld>
            <a:endParaRPr lang="en-US"/>
          </a:p>
        </p:txBody>
      </p:sp>
      <p:sp>
        <p:nvSpPr>
          <p:cNvPr id="12" name="Slide Number Placeholder 11"/>
          <p:cNvSpPr>
            <a:spLocks noGrp="1"/>
          </p:cNvSpPr>
          <p:nvPr>
            <p:ph type="sldNum" sz="quarter" idx="16"/>
          </p:nvPr>
        </p:nvSpPr>
        <p:spPr/>
        <p:txBody>
          <a:bodyPr/>
          <a:lstStyle/>
          <a:p>
            <a:fld id="{8C592886-E571-45D5-8B56-343DC94F8FA6}" type="slidenum">
              <a:rPr kumimoji="0" lang="en-US" smtClean="0"/>
              <a:t>‹#›</a:t>
            </a:fld>
            <a:endParaRPr kumimoji="0" lang="en-US"/>
          </a:p>
        </p:txBody>
      </p:sp>
      <p:sp>
        <p:nvSpPr>
          <p:cNvPr id="13" name="Footer Placeholder 12"/>
          <p:cNvSpPr>
            <a:spLocks noGrp="1"/>
          </p:cNvSpPr>
          <p:nvPr>
            <p:ph type="ftr" sz="quarter" idx="17"/>
          </p:nvPr>
        </p:nvSpPr>
        <p:spPr/>
        <p:txBody>
          <a:bodyPr/>
          <a:lstStyle/>
          <a:p>
            <a:endParaRPr kumimoji="0"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48D92626-37D2-4832-BF7A-BC283494A20D}" type="datetimeFigureOut">
              <a:rPr lang="en-US" smtClean="0"/>
              <a:t>10/21/2015</a:t>
            </a:fld>
            <a:endParaRPr lang="en-US"/>
          </a:p>
        </p:txBody>
      </p:sp>
      <p:sp>
        <p:nvSpPr>
          <p:cNvPr id="12" name="Slide Number Placeholder 11"/>
          <p:cNvSpPr>
            <a:spLocks noGrp="1"/>
          </p:cNvSpPr>
          <p:nvPr>
            <p:ph type="sldNum" sz="quarter" idx="17"/>
          </p:nvPr>
        </p:nvSpPr>
        <p:spPr/>
        <p:txBody>
          <a:bodyPr/>
          <a:lstStyle/>
          <a:p>
            <a:fld id="{8C592886-E571-45D5-8B56-343DC94F8FA6}" type="slidenum">
              <a:rPr kumimoji="0" lang="en-US" smtClean="0"/>
              <a:t>‹#›</a:t>
            </a:fld>
            <a:endParaRPr kumimoji="0" lang="en-US" dirty="0"/>
          </a:p>
        </p:txBody>
      </p:sp>
      <p:sp>
        <p:nvSpPr>
          <p:cNvPr id="13" name="Footer Placeholder 12"/>
          <p:cNvSpPr>
            <a:spLocks noGrp="1"/>
          </p:cNvSpPr>
          <p:nvPr>
            <p:ph type="ftr" sz="quarter" idx="18"/>
          </p:nvPr>
        </p:nvSpPr>
        <p:spPr/>
        <p:txBody>
          <a:bodyPr/>
          <a:lstStyle/>
          <a:p>
            <a:endParaRPr kumimoji="0"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48D92626-37D2-4832-BF7A-BC283494A20D}" type="datetimeFigureOut">
              <a:rPr lang="en-US" smtClean="0"/>
              <a:t>10/21/2015</a:t>
            </a:fld>
            <a:endParaRPr lang="en-US"/>
          </a:p>
        </p:txBody>
      </p:sp>
      <p:sp>
        <p:nvSpPr>
          <p:cNvPr id="16" name="Slide Number Placeholder 15"/>
          <p:cNvSpPr>
            <a:spLocks noGrp="1"/>
          </p:cNvSpPr>
          <p:nvPr>
            <p:ph type="sldNum" sz="quarter" idx="11"/>
          </p:nvPr>
        </p:nvSpPr>
        <p:spPr/>
        <p:txBody>
          <a:bodyPr/>
          <a:lstStyle/>
          <a:p>
            <a:fld id="{8C592886-E571-45D5-8B56-343DC94F8FA6}" type="slidenum">
              <a:rPr kumimoji="0" lang="en-US" smtClean="0"/>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8D92626-37D2-4832-BF7A-BC283494A20D}" type="datetimeFigureOut">
              <a:rPr lang="en-US" smtClean="0"/>
              <a:t>10/21/2015</a:t>
            </a:fld>
            <a:endParaRPr lang="en-US"/>
          </a:p>
        </p:txBody>
      </p:sp>
      <p:sp>
        <p:nvSpPr>
          <p:cNvPr id="8" name="Slide Number Placeholder 7"/>
          <p:cNvSpPr>
            <a:spLocks noGrp="1"/>
          </p:cNvSpPr>
          <p:nvPr>
            <p:ph type="sldNum" sz="quarter" idx="11"/>
          </p:nvPr>
        </p:nvSpPr>
        <p:spPr/>
        <p:txBody>
          <a:bodyPr/>
          <a:lstStyle/>
          <a:p>
            <a:fld id="{8C592886-E571-45D5-8B56-343DC94F8FA6}" type="slidenum">
              <a:rPr kumimoji="0" lang="en-US" smtClean="0"/>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pPr algn="l" eaLnBrk="1" latinLnBrk="0" hangingPunct="1"/>
            <a:fld id="{48D92626-37D2-4832-BF7A-BC283494A20D}" type="datetimeFigureOut">
              <a:rPr lang="en-US" smtClean="0"/>
              <a:t>10/21/2015</a:t>
            </a:fld>
            <a:endParaRPr lang="en-US"/>
          </a:p>
        </p:txBody>
      </p:sp>
      <p:sp>
        <p:nvSpPr>
          <p:cNvPr id="19" name="Slide Number Placeholder 18"/>
          <p:cNvSpPr>
            <a:spLocks noGrp="1"/>
          </p:cNvSpPr>
          <p:nvPr>
            <p:ph type="sldNum" sz="quarter" idx="16"/>
          </p:nvPr>
        </p:nvSpPr>
        <p:spPr/>
        <p:txBody>
          <a:bodyPr/>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23" name="Footer Placeholder 22"/>
          <p:cNvSpPr>
            <a:spLocks noGrp="1"/>
          </p:cNvSpPr>
          <p:nvPr>
            <p:ph type="ftr" sz="quarter" idx="17"/>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pPr algn="l" eaLnBrk="1" latinLnBrk="0" hangingPunct="1"/>
            <a:fld id="{48D92626-37D2-4832-BF7A-BC283494A20D}" type="datetimeFigureOut">
              <a:rPr lang="en-US" smtClean="0"/>
              <a:t>10/21/2015</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5" name="Footer Placeholder 14"/>
          <p:cNvSpPr>
            <a:spLocks noGrp="1"/>
          </p:cNvSpPr>
          <p:nvPr>
            <p:ph type="ftr" sz="quarter" idx="16"/>
          </p:nvPr>
        </p:nvSpPr>
        <p:spPr>
          <a:xfrm>
            <a:off x="1447800" y="6486525"/>
            <a:ext cx="6248400" cy="292100"/>
          </a:xfrm>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pPr algn="l" eaLnBrk="1" latinLnBrk="0" hangingPunct="1"/>
            <a:fld id="{48D92626-37D2-4832-BF7A-BC283494A20D}" type="datetimeFigureOut">
              <a:rPr lang="en-US" smtClean="0"/>
              <a:t>10/21/2015</a:t>
            </a:fld>
            <a:endParaRPr lang="en-US" sz="1300" dirty="0">
              <a:solidFill>
                <a:schemeClr val="bg2">
                  <a:tint val="60000"/>
                  <a:satMod val="155000"/>
                </a:schemeClr>
              </a:solidFill>
            </a:endParaRPr>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pPr algn="r" eaLnBrk="1" latinLnBrk="0" hangingPunct="1"/>
            <a:endParaRPr kumimoji="0" lang="en-US" sz="1300" dirty="0">
              <a:solidFill>
                <a:schemeClr val="bg2">
                  <a:tint val="60000"/>
                  <a:satMod val="155000"/>
                </a:schemeClr>
              </a:solidFill>
            </a:endParaRPr>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pPr algn="r" eaLnBrk="1" latinLnBrk="0" hangingPunct="1"/>
            <a:fld id="{8C592886-E571-45D5-8B56-343DC94F8FA6}" type="slidenum">
              <a:rPr kumimoji="0" lang="en-US" smtClean="0"/>
              <a:t>‹#›</a:t>
            </a:fld>
            <a:endParaRPr kumimoji="0" lang="en-US" sz="1600" b="1" dirty="0">
              <a:solidFill>
                <a:schemeClr val="tx2">
                  <a:shade val="90000"/>
                </a:schemeClr>
              </a:solidFill>
              <a:effectLst/>
            </a:endParaRPr>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514600" y="2362200"/>
            <a:ext cx="4114800" cy="1143000"/>
          </a:xfrm>
        </p:spPr>
        <p:txBody>
          <a:bodyPr/>
          <a:lstStyle/>
          <a:p>
            <a:r>
              <a:rPr lang="en-US" sz="2000" dirty="0"/>
              <a:t> “We must always change, renew, rejuvenate ourselves; </a:t>
            </a:r>
            <a:r>
              <a:rPr lang="en-US" sz="2000" dirty="0" smtClean="0"/>
              <a:t>otherwise we harden.” -Goethe</a:t>
            </a:r>
            <a:endParaRPr lang="en-US" sz="2000" dirty="0"/>
          </a:p>
        </p:txBody>
      </p:sp>
      <p:sp>
        <p:nvSpPr>
          <p:cNvPr id="6" name="Title 5"/>
          <p:cNvSpPr>
            <a:spLocks noGrp="1"/>
          </p:cNvSpPr>
          <p:nvPr>
            <p:ph type="title"/>
          </p:nvPr>
        </p:nvSpPr>
        <p:spPr>
          <a:xfrm>
            <a:off x="914400" y="228600"/>
            <a:ext cx="7543800" cy="609600"/>
          </a:xfrm>
        </p:spPr>
        <p:style>
          <a:lnRef idx="1">
            <a:schemeClr val="accent4"/>
          </a:lnRef>
          <a:fillRef idx="2">
            <a:schemeClr val="accent4"/>
          </a:fillRef>
          <a:effectRef idx="1">
            <a:schemeClr val="accent4"/>
          </a:effectRef>
          <a:fontRef idx="minor">
            <a:schemeClr val="dk1"/>
          </a:fontRef>
        </p:style>
        <p:txBody>
          <a:bodyPr>
            <a:noAutofit/>
          </a:bodyPr>
          <a:lstStyle/>
          <a:p>
            <a:r>
              <a:rPr lang="en-US" sz="3200" dirty="0">
                <a:effectLst/>
              </a:rPr>
              <a:t>Lesson 13: Managing Change</a:t>
            </a:r>
          </a:p>
        </p:txBody>
      </p:sp>
    </p:spTree>
    <p:extLst>
      <p:ext uri="{BB962C8B-B14F-4D97-AF65-F5344CB8AC3E}">
        <p14:creationId xmlns:p14="http://schemas.microsoft.com/office/powerpoint/2010/main" val="1372175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Picasso’s Example!</a:t>
            </a:r>
          </a:p>
        </p:txBody>
      </p:sp>
      <p:sp>
        <p:nvSpPr>
          <p:cNvPr id="4" name="TextBox 3"/>
          <p:cNvSpPr txBox="1"/>
          <p:nvPr/>
        </p:nvSpPr>
        <p:spPr>
          <a:xfrm>
            <a:off x="533400" y="1828800"/>
            <a:ext cx="2743200" cy="230832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t>In </a:t>
            </a:r>
            <a:r>
              <a:rPr lang="en-US" dirty="0"/>
              <a:t>his later years, Pablo Picasso was not allowed to roam an art gallery unattended, for he had previously been discovered in the act of trying to improve on one of his old masterpieces.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1775783"/>
            <a:ext cx="2481732" cy="37338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621"/>
          <a:stretch/>
        </p:blipFill>
        <p:spPr>
          <a:xfrm>
            <a:off x="5973637" y="1775783"/>
            <a:ext cx="2991953" cy="3710616"/>
          </a:xfrm>
          <a:prstGeom prst="rect">
            <a:avLst/>
          </a:prstGeom>
        </p:spPr>
      </p:pic>
    </p:spTree>
    <p:extLst>
      <p:ext uri="{BB962C8B-B14F-4D97-AF65-F5344CB8AC3E}">
        <p14:creationId xmlns:p14="http://schemas.microsoft.com/office/powerpoint/2010/main" val="3891356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804416"/>
            <a:ext cx="3657600" cy="4343400"/>
          </a:xfrm>
          <a:ln/>
        </p:spPr>
        <p:style>
          <a:lnRef idx="3">
            <a:schemeClr val="lt1"/>
          </a:lnRef>
          <a:fillRef idx="1">
            <a:schemeClr val="accent1"/>
          </a:fillRef>
          <a:effectRef idx="1">
            <a:schemeClr val="accent1"/>
          </a:effectRef>
          <a:fontRef idx="minor">
            <a:schemeClr val="lt1"/>
          </a:fontRef>
        </p:style>
        <p:txBody>
          <a:bodyPr>
            <a:normAutofit fontScale="92500" lnSpcReduction="20000"/>
          </a:bodyPr>
          <a:lstStyle/>
          <a:p>
            <a:pPr marL="342900" indent="-342900" algn="l">
              <a:buFont typeface="Arial" pitchFamily="34" charset="0"/>
              <a:buChar char="•"/>
            </a:pPr>
            <a:r>
              <a:rPr lang="en-US" dirty="0"/>
              <a:t>We are all human ships on life’s ocean! </a:t>
            </a:r>
            <a:endParaRPr lang="en-US" dirty="0" smtClean="0"/>
          </a:p>
          <a:p>
            <a:pPr marL="342900" indent="-342900" algn="l">
              <a:buFont typeface="Arial" pitchFamily="34" charset="0"/>
              <a:buChar char="•"/>
            </a:pPr>
            <a:r>
              <a:rPr lang="en-US" dirty="0" smtClean="0"/>
              <a:t>Why </a:t>
            </a:r>
            <a:r>
              <a:rPr lang="en-US" dirty="0"/>
              <a:t>does the wind have to change?</a:t>
            </a:r>
          </a:p>
          <a:p>
            <a:pPr marL="342900" indent="-342900" algn="l">
              <a:buFont typeface="Arial" pitchFamily="34" charset="0"/>
              <a:buChar char="•"/>
            </a:pPr>
            <a:r>
              <a:rPr lang="en-US" dirty="0"/>
              <a:t>Fact: We live in a world of constant change.</a:t>
            </a:r>
          </a:p>
          <a:p>
            <a:pPr marL="342900" indent="-342900">
              <a:buFont typeface="Arial" pitchFamily="34" charset="0"/>
              <a:buChar char="•"/>
            </a:pPr>
            <a:endParaRPr lang="en-US" dirty="0" smtClean="0"/>
          </a:p>
          <a:p>
            <a:pPr marL="342900" indent="-342900" algn="l">
              <a:buFont typeface="Arial" pitchFamily="34" charset="0"/>
              <a:buChar char="•"/>
            </a:pPr>
            <a:r>
              <a:rPr lang="en-US" dirty="0"/>
              <a:t> “There is a certain relief in change, even though it be from bad to worse! As I have often found in traveling in a stagecoach, that it is often a comfort to shift one’s position, and be bruised in a new place</a:t>
            </a:r>
            <a:r>
              <a:rPr lang="en-US" dirty="0" smtClean="0"/>
              <a:t>.” </a:t>
            </a:r>
          </a:p>
          <a:p>
            <a:pPr algn="l"/>
            <a:r>
              <a:rPr lang="en-US" dirty="0"/>
              <a:t>	</a:t>
            </a:r>
            <a:r>
              <a:rPr lang="en-US" dirty="0" smtClean="0"/>
              <a:t>-</a:t>
            </a:r>
            <a:r>
              <a:rPr lang="en-US" dirty="0"/>
              <a:t>Washington Irving</a:t>
            </a:r>
          </a:p>
        </p:txBody>
      </p:sp>
      <p:sp>
        <p:nvSpPr>
          <p:cNvPr id="2" name="Title 1"/>
          <p:cNvSpPr>
            <a:spLocks noGrp="1"/>
          </p:cNvSpPr>
          <p:nvPr>
            <p:ph type="title"/>
          </p:nvPr>
        </p:nvSpPr>
        <p:spPr/>
        <p:txBody>
          <a:bodyPr/>
          <a:lstStyle/>
          <a:p>
            <a:r>
              <a:rPr lang="en-US" dirty="0" smtClean="0"/>
              <a:t>Change</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5234"/>
          <a:stretch/>
        </p:blipFill>
        <p:spPr>
          <a:xfrm>
            <a:off x="4267201" y="1828876"/>
            <a:ext cx="4648200" cy="3657524"/>
          </a:xfrm>
          <a:prstGeom prst="rect">
            <a:avLst/>
          </a:prstGeom>
        </p:spPr>
      </p:pic>
    </p:spTree>
    <p:extLst>
      <p:ext uri="{BB962C8B-B14F-4D97-AF65-F5344CB8AC3E}">
        <p14:creationId xmlns:p14="http://schemas.microsoft.com/office/powerpoint/2010/main" val="3661185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Why are changes occurring?</a:t>
            </a:r>
          </a:p>
        </p:txBody>
      </p:sp>
      <p:sp>
        <p:nvSpPr>
          <p:cNvPr id="5" name="TextBox 4"/>
          <p:cNvSpPr txBox="1"/>
          <p:nvPr/>
        </p:nvSpPr>
        <p:spPr>
          <a:xfrm>
            <a:off x="457200" y="1828800"/>
            <a:ext cx="4114800" cy="480131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342900" indent="-342900">
              <a:buFont typeface="+mj-lt"/>
              <a:buAutoNum type="arabicPeriod"/>
            </a:pPr>
            <a:r>
              <a:rPr lang="en-US" dirty="0" smtClean="0"/>
              <a:t>Change </a:t>
            </a:r>
            <a:r>
              <a:rPr lang="en-US" dirty="0"/>
              <a:t>is </a:t>
            </a:r>
            <a:r>
              <a:rPr lang="en-US" dirty="0" smtClean="0"/>
              <a:t>inevitable.</a:t>
            </a:r>
          </a:p>
          <a:p>
            <a:pPr marL="742950" lvl="1" indent="-285750">
              <a:buFont typeface="Arial" pitchFamily="34" charset="0"/>
              <a:buChar char="•"/>
            </a:pPr>
            <a:r>
              <a:rPr lang="en-US" dirty="0" smtClean="0"/>
              <a:t>Basic </a:t>
            </a:r>
            <a:r>
              <a:rPr lang="en-US" dirty="0"/>
              <a:t>condition of the world of </a:t>
            </a:r>
            <a:r>
              <a:rPr lang="en-US" dirty="0" smtClean="0"/>
              <a:t>work.</a:t>
            </a:r>
          </a:p>
          <a:p>
            <a:pPr marL="742950" lvl="1" indent="-285750">
              <a:buFont typeface="Arial" pitchFamily="34" charset="0"/>
              <a:buChar char="•"/>
            </a:pPr>
            <a:r>
              <a:rPr lang="en-US" dirty="0" smtClean="0"/>
              <a:t>Technology</a:t>
            </a:r>
            <a:r>
              <a:rPr lang="en-US" dirty="0"/>
              <a:t>, nature of work, and </a:t>
            </a:r>
            <a:r>
              <a:rPr lang="en-US" dirty="0" smtClean="0"/>
              <a:t>diversity.</a:t>
            </a:r>
          </a:p>
          <a:p>
            <a:pPr marL="742950" lvl="1" indent="-285750">
              <a:buFont typeface="Arial" pitchFamily="34" charset="0"/>
              <a:buChar char="•"/>
            </a:pPr>
            <a:r>
              <a:rPr lang="en-US" dirty="0" smtClean="0"/>
              <a:t>Globalization</a:t>
            </a:r>
            <a:r>
              <a:rPr lang="en-US" dirty="0"/>
              <a:t>: business expansion globally - including customers, suppliers and </a:t>
            </a:r>
            <a:r>
              <a:rPr lang="en-US" dirty="0" smtClean="0"/>
              <a:t>employees.</a:t>
            </a:r>
          </a:p>
          <a:p>
            <a:pPr marL="742950" lvl="1" indent="-285750">
              <a:buFont typeface="Arial" pitchFamily="34" charset="0"/>
              <a:buChar char="•"/>
            </a:pPr>
            <a:r>
              <a:rPr lang="en-US" dirty="0" smtClean="0"/>
              <a:t>Increasing </a:t>
            </a:r>
            <a:r>
              <a:rPr lang="en-US" dirty="0"/>
              <a:t>link between national and regional economies.</a:t>
            </a:r>
          </a:p>
          <a:p>
            <a:pPr marL="342900" indent="-342900">
              <a:buFont typeface="+mj-lt"/>
              <a:buAutoNum type="arabicPeriod"/>
            </a:pPr>
            <a:r>
              <a:rPr lang="en-US" dirty="0" smtClean="0"/>
              <a:t>Changes </a:t>
            </a:r>
            <a:r>
              <a:rPr lang="en-US" dirty="0"/>
              <a:t>resulting from mergers, takeovers, buyouts, downsizing, and acquisitions.  </a:t>
            </a:r>
          </a:p>
          <a:p>
            <a:endParaRPr lang="en-US" dirty="0"/>
          </a:p>
          <a:p>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679"/>
          <a:stretch/>
        </p:blipFill>
        <p:spPr>
          <a:xfrm>
            <a:off x="4953000" y="1828800"/>
            <a:ext cx="3970352" cy="4151012"/>
          </a:xfrm>
          <a:prstGeom prst="rect">
            <a:avLst/>
          </a:prstGeom>
        </p:spPr>
      </p:pic>
    </p:spTree>
    <p:extLst>
      <p:ext uri="{BB962C8B-B14F-4D97-AF65-F5344CB8AC3E}">
        <p14:creationId xmlns:p14="http://schemas.microsoft.com/office/powerpoint/2010/main" val="1207530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Why are changes occurring?</a:t>
            </a:r>
          </a:p>
        </p:txBody>
      </p:sp>
      <p:sp>
        <p:nvSpPr>
          <p:cNvPr id="4" name="TextBox 3"/>
          <p:cNvSpPr txBox="1"/>
          <p:nvPr/>
        </p:nvSpPr>
        <p:spPr>
          <a:xfrm>
            <a:off x="228600" y="1828801"/>
            <a:ext cx="4209516" cy="424731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342900" indent="-342900">
              <a:buFont typeface="+mj-lt"/>
              <a:buAutoNum type="arabicPeriod" startAt="3"/>
            </a:pPr>
            <a:r>
              <a:rPr lang="en-US" dirty="0" smtClean="0"/>
              <a:t>Nobody </a:t>
            </a:r>
            <a:r>
              <a:rPr lang="en-US" dirty="0"/>
              <a:t>will function effectively without a capacity to plan and implement change.</a:t>
            </a:r>
          </a:p>
          <a:p>
            <a:pPr marL="742950" lvl="1" indent="-285750">
              <a:buFont typeface="Arial" pitchFamily="34" charset="0"/>
              <a:buChar char="•"/>
            </a:pPr>
            <a:r>
              <a:rPr lang="en-US" dirty="0" smtClean="0"/>
              <a:t>Many </a:t>
            </a:r>
            <a:r>
              <a:rPr lang="en-US" dirty="0"/>
              <a:t>changes are viewed as failures internally.</a:t>
            </a:r>
          </a:p>
          <a:p>
            <a:pPr marL="342900" indent="-342900">
              <a:buFont typeface="+mj-lt"/>
              <a:buAutoNum type="arabicPeriod" startAt="3"/>
            </a:pPr>
            <a:r>
              <a:rPr lang="en-US" dirty="0" smtClean="0"/>
              <a:t>Use </a:t>
            </a:r>
            <a:r>
              <a:rPr lang="en-US" dirty="0"/>
              <a:t>of inside task forces or outside consultants and specialists.</a:t>
            </a:r>
          </a:p>
          <a:p>
            <a:pPr marL="742950" lvl="1" indent="-285750">
              <a:buFont typeface="Arial" pitchFamily="34" charset="0"/>
              <a:buChar char="•"/>
            </a:pPr>
            <a:r>
              <a:rPr lang="en-US" dirty="0" smtClean="0"/>
              <a:t>Initiated </a:t>
            </a:r>
            <a:r>
              <a:rPr lang="en-US" dirty="0"/>
              <a:t>by top-level leaders.</a:t>
            </a:r>
          </a:p>
          <a:p>
            <a:pPr marL="742950" lvl="1" indent="-285750">
              <a:buFont typeface="Arial" pitchFamily="34" charset="0"/>
              <a:buChar char="•"/>
            </a:pPr>
            <a:r>
              <a:rPr lang="en-US" dirty="0" smtClean="0"/>
              <a:t>Carried </a:t>
            </a:r>
            <a:r>
              <a:rPr lang="en-US" dirty="0"/>
              <a:t>out by mid-level and first-line leaders.</a:t>
            </a:r>
          </a:p>
          <a:p>
            <a:pPr marL="742950" lvl="1" indent="-285750">
              <a:buFont typeface="Arial" pitchFamily="34" charset="0"/>
              <a:buChar char="•"/>
            </a:pPr>
            <a:r>
              <a:rPr lang="en-US" dirty="0" smtClean="0"/>
              <a:t>Change </a:t>
            </a:r>
            <a:r>
              <a:rPr lang="en-US" dirty="0"/>
              <a:t>means different attitudes and behaviors by the majority if not all employees.</a:t>
            </a:r>
          </a:p>
          <a:p>
            <a:endParaRPr lang="en-US" dirty="0"/>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828801"/>
            <a:ext cx="4429839" cy="2953226"/>
          </a:xfrm>
          <a:prstGeom prst="rect">
            <a:avLst/>
          </a:prstGeom>
        </p:spPr>
      </p:pic>
    </p:spTree>
    <p:extLst>
      <p:ext uri="{BB962C8B-B14F-4D97-AF65-F5344CB8AC3E}">
        <p14:creationId xmlns:p14="http://schemas.microsoft.com/office/powerpoint/2010/main" val="124585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What creates organizational change?</a:t>
            </a:r>
          </a:p>
        </p:txBody>
      </p:sp>
      <p:sp>
        <p:nvSpPr>
          <p:cNvPr id="5" name="TextBox 4"/>
          <p:cNvSpPr txBox="1"/>
          <p:nvPr/>
        </p:nvSpPr>
        <p:spPr>
          <a:xfrm>
            <a:off x="4838700" y="1905000"/>
            <a:ext cx="4076700" cy="397031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285750" indent="-285750">
              <a:buFont typeface="Arial" pitchFamily="34" charset="0"/>
              <a:buChar char="•"/>
            </a:pPr>
            <a:r>
              <a:rPr lang="en-US" dirty="0" smtClean="0"/>
              <a:t>Change </a:t>
            </a:r>
            <a:r>
              <a:rPr lang="en-US" dirty="0"/>
              <a:t>can be initiated from the inside or the outside.</a:t>
            </a:r>
          </a:p>
          <a:p>
            <a:pPr marL="742950" lvl="1" indent="-285750">
              <a:buFont typeface="Arial" pitchFamily="34" charset="0"/>
              <a:buChar char="•"/>
            </a:pPr>
            <a:r>
              <a:rPr lang="en-US" dirty="0" smtClean="0"/>
              <a:t>New </a:t>
            </a:r>
            <a:r>
              <a:rPr lang="en-US" dirty="0"/>
              <a:t>or existing leadership or new ideas from employees.</a:t>
            </a:r>
          </a:p>
          <a:p>
            <a:pPr marL="285750" indent="-285750">
              <a:buFont typeface="Arial" pitchFamily="34" charset="0"/>
              <a:buChar char="•"/>
            </a:pPr>
            <a:r>
              <a:rPr lang="en-US" dirty="0" smtClean="0"/>
              <a:t>Change </a:t>
            </a:r>
            <a:r>
              <a:rPr lang="en-US" dirty="0"/>
              <a:t>can result from customers or suppliers.</a:t>
            </a:r>
          </a:p>
          <a:p>
            <a:pPr marL="285750" indent="-285750">
              <a:buFont typeface="Arial" pitchFamily="34" charset="0"/>
              <a:buChar char="•"/>
            </a:pPr>
            <a:r>
              <a:rPr lang="en-US" dirty="0" smtClean="0"/>
              <a:t>Also </a:t>
            </a:r>
            <a:r>
              <a:rPr lang="en-US" dirty="0"/>
              <a:t>result from the organization’s environment.</a:t>
            </a:r>
          </a:p>
          <a:p>
            <a:pPr marL="742950" lvl="1" indent="-285750">
              <a:buFont typeface="Arial" pitchFamily="34" charset="0"/>
              <a:buChar char="•"/>
            </a:pPr>
            <a:r>
              <a:rPr lang="en-US" dirty="0" smtClean="0"/>
              <a:t>Shifts </a:t>
            </a:r>
            <a:r>
              <a:rPr lang="en-US" dirty="0"/>
              <a:t>in legal requirements, competitors. or market forces.</a:t>
            </a:r>
          </a:p>
          <a:p>
            <a:pPr marL="285750" indent="-285750">
              <a:buFont typeface="Arial" pitchFamily="34" charset="0"/>
              <a:buChar char="•"/>
            </a:pPr>
            <a:r>
              <a:rPr lang="en-US" dirty="0" smtClean="0"/>
              <a:t>Involving </a:t>
            </a:r>
            <a:r>
              <a:rPr lang="en-US" dirty="0"/>
              <a:t>employees is critical for success.</a:t>
            </a:r>
          </a:p>
          <a:p>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9394" r="7208"/>
          <a:stretch/>
        </p:blipFill>
        <p:spPr>
          <a:xfrm>
            <a:off x="359636" y="1905000"/>
            <a:ext cx="4288564" cy="2784585"/>
          </a:xfrm>
          <a:prstGeom prst="rect">
            <a:avLst/>
          </a:prstGeom>
        </p:spPr>
      </p:pic>
    </p:spTree>
    <p:extLst>
      <p:ext uri="{BB962C8B-B14F-4D97-AF65-F5344CB8AC3E}">
        <p14:creationId xmlns:p14="http://schemas.microsoft.com/office/powerpoint/2010/main" val="236838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What happens as organizational change is implemented?</a:t>
            </a:r>
          </a:p>
        </p:txBody>
      </p:sp>
      <p:sp>
        <p:nvSpPr>
          <p:cNvPr id="5" name="TextBox 4"/>
          <p:cNvSpPr txBox="1"/>
          <p:nvPr/>
        </p:nvSpPr>
        <p:spPr>
          <a:xfrm>
            <a:off x="609600" y="1905000"/>
            <a:ext cx="3200400" cy="452431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285750" indent="-285750">
              <a:buFont typeface="Arial" pitchFamily="34" charset="0"/>
              <a:buChar char="•"/>
            </a:pPr>
            <a:r>
              <a:rPr lang="en-US" dirty="0" smtClean="0"/>
              <a:t>Change </a:t>
            </a:r>
            <a:r>
              <a:rPr lang="en-US" dirty="0"/>
              <a:t>happens on three levels </a:t>
            </a:r>
            <a:r>
              <a:rPr lang="en-US" dirty="0" smtClean="0"/>
              <a:t>simultaneously.</a:t>
            </a:r>
          </a:p>
          <a:p>
            <a:pPr marL="800100" lvl="1" indent="-342900">
              <a:buFont typeface="+mj-lt"/>
              <a:buAutoNum type="arabicPeriod"/>
            </a:pPr>
            <a:r>
              <a:rPr lang="en-US" dirty="0" smtClean="0"/>
              <a:t>Organization</a:t>
            </a:r>
          </a:p>
          <a:p>
            <a:pPr marL="800100" lvl="1" indent="-342900">
              <a:buFont typeface="+mj-lt"/>
              <a:buAutoNum type="arabicPeriod"/>
            </a:pPr>
            <a:r>
              <a:rPr lang="en-US" dirty="0" smtClean="0"/>
              <a:t>Department</a:t>
            </a:r>
            <a:r>
              <a:rPr lang="en-US" dirty="0"/>
              <a:t>, team or </a:t>
            </a:r>
            <a:r>
              <a:rPr lang="en-US" dirty="0" smtClean="0"/>
              <a:t>group</a:t>
            </a:r>
          </a:p>
          <a:p>
            <a:pPr marL="800100" lvl="1" indent="-342900">
              <a:buFont typeface="+mj-lt"/>
              <a:buAutoNum type="arabicPeriod"/>
            </a:pPr>
            <a:r>
              <a:rPr lang="en-US" dirty="0" smtClean="0"/>
              <a:t>Individual</a:t>
            </a:r>
            <a:endParaRPr lang="en-US" dirty="0"/>
          </a:p>
          <a:p>
            <a:pPr marL="285750" indent="-285750">
              <a:buFont typeface="Arial" pitchFamily="34" charset="0"/>
              <a:buChar char="•"/>
            </a:pPr>
            <a:r>
              <a:rPr lang="en-US" dirty="0" smtClean="0"/>
              <a:t>At </a:t>
            </a:r>
            <a:r>
              <a:rPr lang="en-US" dirty="0"/>
              <a:t>organization level vision or image of change is required.</a:t>
            </a:r>
          </a:p>
          <a:p>
            <a:pPr marL="742950" lvl="1" indent="-285750">
              <a:buFont typeface="Arial" pitchFamily="34" charset="0"/>
              <a:buChar char="•"/>
            </a:pPr>
            <a:r>
              <a:rPr lang="en-US" dirty="0" smtClean="0"/>
              <a:t>Resources </a:t>
            </a:r>
            <a:r>
              <a:rPr lang="en-US" dirty="0"/>
              <a:t>like time and money are needed.</a:t>
            </a:r>
          </a:p>
          <a:p>
            <a:pPr marL="285750" indent="-285750">
              <a:buFont typeface="Arial" pitchFamily="34" charset="0"/>
              <a:buChar char="•"/>
            </a:pPr>
            <a:r>
              <a:rPr lang="en-US" dirty="0" smtClean="0"/>
              <a:t>Across </a:t>
            </a:r>
            <a:r>
              <a:rPr lang="en-US" dirty="0"/>
              <a:t>all divisions understanding what the change means is vital!</a:t>
            </a: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1905000"/>
            <a:ext cx="4572000" cy="3703320"/>
          </a:xfrm>
          <a:prstGeom prst="rect">
            <a:avLst/>
          </a:prstGeom>
        </p:spPr>
      </p:pic>
    </p:spTree>
    <p:extLst>
      <p:ext uri="{BB962C8B-B14F-4D97-AF65-F5344CB8AC3E}">
        <p14:creationId xmlns:p14="http://schemas.microsoft.com/office/powerpoint/2010/main" val="31096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What happens as organizational change is implemented?</a:t>
            </a:r>
          </a:p>
        </p:txBody>
      </p:sp>
      <p:sp>
        <p:nvSpPr>
          <p:cNvPr id="4" name="TextBox 3"/>
          <p:cNvSpPr txBox="1"/>
          <p:nvPr/>
        </p:nvSpPr>
        <p:spPr>
          <a:xfrm>
            <a:off x="4876800" y="1905000"/>
            <a:ext cx="4038600" cy="424731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285750" indent="-285750">
              <a:buFont typeface="Arial" pitchFamily="34" charset="0"/>
              <a:buChar char="•"/>
            </a:pPr>
            <a:r>
              <a:rPr lang="en-US" dirty="0" smtClean="0"/>
              <a:t>Individuals </a:t>
            </a:r>
            <a:r>
              <a:rPr lang="en-US" dirty="0"/>
              <a:t>must adjust attitudes &amp; behaviors, and be willing to change. (Chameleon)</a:t>
            </a:r>
          </a:p>
          <a:p>
            <a:pPr marL="285750" indent="-285750">
              <a:buFont typeface="Arial" pitchFamily="34" charset="0"/>
              <a:buChar char="•"/>
            </a:pPr>
            <a:r>
              <a:rPr lang="en-US" dirty="0" smtClean="0"/>
              <a:t>Organizations </a:t>
            </a:r>
            <a:r>
              <a:rPr lang="en-US" dirty="0"/>
              <a:t>must allocate resources. </a:t>
            </a:r>
            <a:endParaRPr lang="en-US" dirty="0" smtClean="0"/>
          </a:p>
          <a:p>
            <a:pPr marL="742950" lvl="1" indent="-285750">
              <a:buFont typeface="Arial" pitchFamily="34" charset="0"/>
              <a:buChar char="•"/>
            </a:pPr>
            <a:r>
              <a:rPr lang="en-US" dirty="0" smtClean="0"/>
              <a:t>These </a:t>
            </a:r>
            <a:r>
              <a:rPr lang="en-US" dirty="0"/>
              <a:t>all require money and time.</a:t>
            </a:r>
          </a:p>
          <a:p>
            <a:pPr marL="742950" lvl="1" indent="-285750">
              <a:buFont typeface="Arial" pitchFamily="34" charset="0"/>
              <a:buChar char="•"/>
            </a:pPr>
            <a:r>
              <a:rPr lang="en-US" dirty="0"/>
              <a:t>A</a:t>
            </a:r>
            <a:r>
              <a:rPr lang="en-US" dirty="0" smtClean="0"/>
              <a:t>ssign </a:t>
            </a:r>
            <a:r>
              <a:rPr lang="en-US" dirty="0"/>
              <a:t>leaders to specific efforts.</a:t>
            </a:r>
          </a:p>
          <a:p>
            <a:pPr marL="742950" lvl="1" indent="-285750">
              <a:buFont typeface="Arial" pitchFamily="34" charset="0"/>
              <a:buChar char="•"/>
            </a:pPr>
            <a:r>
              <a:rPr lang="en-US" dirty="0" smtClean="0"/>
              <a:t>Provide </a:t>
            </a:r>
            <a:r>
              <a:rPr lang="en-US" dirty="0"/>
              <a:t>training to employees.</a:t>
            </a:r>
          </a:p>
          <a:p>
            <a:pPr marL="742950" lvl="1" indent="-285750">
              <a:buFont typeface="Arial" pitchFamily="34" charset="0"/>
              <a:buChar char="•"/>
            </a:pPr>
            <a:r>
              <a:rPr lang="en-US" dirty="0"/>
              <a:t>C</a:t>
            </a:r>
            <a:r>
              <a:rPr lang="en-US" dirty="0" smtClean="0"/>
              <a:t>ommunicating </a:t>
            </a:r>
            <a:r>
              <a:rPr lang="en-US" dirty="0"/>
              <a:t>about the change.</a:t>
            </a:r>
          </a:p>
          <a:p>
            <a:pPr marL="742950" lvl="1" indent="-285750">
              <a:buFont typeface="Arial" pitchFamily="34" charset="0"/>
              <a:buChar char="•"/>
            </a:pPr>
            <a:r>
              <a:rPr lang="en-US" dirty="0" smtClean="0"/>
              <a:t>Soliciting </a:t>
            </a:r>
            <a:r>
              <a:rPr lang="en-US" dirty="0"/>
              <a:t>employee feedback.</a:t>
            </a: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892181"/>
            <a:ext cx="4419600" cy="3314700"/>
          </a:xfrm>
          <a:prstGeom prst="rect">
            <a:avLst/>
          </a:prstGeom>
        </p:spPr>
      </p:pic>
    </p:spTree>
    <p:extLst>
      <p:ext uri="{BB962C8B-B14F-4D97-AF65-F5344CB8AC3E}">
        <p14:creationId xmlns:p14="http://schemas.microsoft.com/office/powerpoint/2010/main" val="4204923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Why do people resist change?</a:t>
            </a:r>
          </a:p>
        </p:txBody>
      </p:sp>
      <p:sp>
        <p:nvSpPr>
          <p:cNvPr id="4" name="TextBox 3"/>
          <p:cNvSpPr txBox="1"/>
          <p:nvPr/>
        </p:nvSpPr>
        <p:spPr>
          <a:xfrm>
            <a:off x="381000" y="1875802"/>
            <a:ext cx="4038600" cy="480131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285750" indent="-285750">
              <a:buFont typeface="Arial" pitchFamily="34" charset="0"/>
              <a:buChar char="•"/>
            </a:pPr>
            <a:r>
              <a:rPr lang="en-US" dirty="0" smtClean="0"/>
              <a:t>People </a:t>
            </a:r>
            <a:r>
              <a:rPr lang="en-US" dirty="0"/>
              <a:t>naturally resist change.</a:t>
            </a:r>
          </a:p>
          <a:p>
            <a:pPr marL="285750" indent="-285750">
              <a:buFont typeface="Arial" pitchFamily="34" charset="0"/>
              <a:buChar char="•"/>
            </a:pPr>
            <a:r>
              <a:rPr lang="en-US" dirty="0" smtClean="0"/>
              <a:t>WHY</a:t>
            </a:r>
            <a:r>
              <a:rPr lang="en-US" dirty="0"/>
              <a:t>? </a:t>
            </a:r>
            <a:endParaRPr lang="en-US" dirty="0" smtClean="0"/>
          </a:p>
          <a:p>
            <a:pPr marL="742950" lvl="1" indent="-285750">
              <a:buFont typeface="Arial" pitchFamily="34" charset="0"/>
              <a:buChar char="•"/>
            </a:pPr>
            <a:r>
              <a:rPr lang="en-US" dirty="0" smtClean="0"/>
              <a:t>Fear </a:t>
            </a:r>
            <a:r>
              <a:rPr lang="en-US" dirty="0"/>
              <a:t>of </a:t>
            </a:r>
            <a:r>
              <a:rPr lang="en-US" dirty="0" smtClean="0"/>
              <a:t>unknown</a:t>
            </a:r>
          </a:p>
          <a:p>
            <a:pPr marL="742950" lvl="1" indent="-285750">
              <a:buFont typeface="Arial" pitchFamily="34" charset="0"/>
              <a:buChar char="•"/>
            </a:pPr>
            <a:r>
              <a:rPr lang="en-US" dirty="0"/>
              <a:t>F</a:t>
            </a:r>
            <a:r>
              <a:rPr lang="en-US" dirty="0" smtClean="0"/>
              <a:t>ear </a:t>
            </a:r>
            <a:r>
              <a:rPr lang="en-US" dirty="0"/>
              <a:t>of power </a:t>
            </a:r>
            <a:r>
              <a:rPr lang="en-US" dirty="0" smtClean="0"/>
              <a:t>loss</a:t>
            </a:r>
          </a:p>
          <a:p>
            <a:pPr marL="742950" lvl="1" indent="-285750">
              <a:buFont typeface="Arial" pitchFamily="34" charset="0"/>
              <a:buChar char="•"/>
            </a:pPr>
            <a:r>
              <a:rPr lang="en-US" dirty="0"/>
              <a:t>E</a:t>
            </a:r>
            <a:r>
              <a:rPr lang="en-US" dirty="0" smtClean="0"/>
              <a:t>conomic loss</a:t>
            </a:r>
          </a:p>
          <a:p>
            <a:pPr marL="742950" lvl="1" indent="-285750">
              <a:buFont typeface="Arial" pitchFamily="34" charset="0"/>
              <a:buChar char="•"/>
            </a:pPr>
            <a:r>
              <a:rPr lang="en-US" dirty="0"/>
              <a:t>C</a:t>
            </a:r>
            <a:r>
              <a:rPr lang="en-US" dirty="0" smtClean="0"/>
              <a:t>onflict </a:t>
            </a:r>
            <a:r>
              <a:rPr lang="en-US" dirty="0"/>
              <a:t>of interest.</a:t>
            </a:r>
          </a:p>
          <a:p>
            <a:pPr marL="285750" indent="-285750">
              <a:buFont typeface="Arial" pitchFamily="34" charset="0"/>
              <a:buChar char="•"/>
            </a:pPr>
            <a:r>
              <a:rPr lang="en-US" dirty="0" smtClean="0"/>
              <a:t>Fear </a:t>
            </a:r>
            <a:r>
              <a:rPr lang="en-US" dirty="0"/>
              <a:t>of unknown exists when people are comfortable with the constant.</a:t>
            </a:r>
          </a:p>
          <a:p>
            <a:pPr marL="285750" indent="-285750">
              <a:buFont typeface="Arial" pitchFamily="34" charset="0"/>
              <a:buChar char="•"/>
            </a:pPr>
            <a:r>
              <a:rPr lang="en-US" dirty="0" smtClean="0"/>
              <a:t>Can </a:t>
            </a:r>
            <a:r>
              <a:rPr lang="en-US" dirty="0"/>
              <a:t>be perceived as potential personal loss.</a:t>
            </a:r>
          </a:p>
          <a:p>
            <a:pPr marL="285750" indent="-285750">
              <a:buFont typeface="Arial" pitchFamily="34" charset="0"/>
              <a:buChar char="•"/>
            </a:pPr>
            <a:r>
              <a:rPr lang="en-US" dirty="0" smtClean="0"/>
              <a:t>Fear </a:t>
            </a:r>
            <a:r>
              <a:rPr lang="en-US" dirty="0"/>
              <a:t>that change will create a loss of income.</a:t>
            </a:r>
          </a:p>
          <a:p>
            <a:pPr marL="285750" indent="-285750">
              <a:buFont typeface="Arial" pitchFamily="34" charset="0"/>
              <a:buChar char="•"/>
            </a:pPr>
            <a:r>
              <a:rPr lang="en-US" dirty="0" smtClean="0"/>
              <a:t>Change </a:t>
            </a:r>
            <a:r>
              <a:rPr lang="en-US" dirty="0"/>
              <a:t>threatens our present traditions, standards, values and norms.</a:t>
            </a: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2227" y="1875802"/>
            <a:ext cx="4284613" cy="2848598"/>
          </a:xfrm>
          <a:prstGeom prst="rect">
            <a:avLst/>
          </a:prstGeom>
        </p:spPr>
      </p:pic>
    </p:spTree>
    <p:extLst>
      <p:ext uri="{BB962C8B-B14F-4D97-AF65-F5344CB8AC3E}">
        <p14:creationId xmlns:p14="http://schemas.microsoft.com/office/powerpoint/2010/main" val="396000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How do leaders facilitate change?</a:t>
            </a:r>
          </a:p>
        </p:txBody>
      </p:sp>
      <p:sp>
        <p:nvSpPr>
          <p:cNvPr id="4" name="TextBox 3"/>
          <p:cNvSpPr txBox="1"/>
          <p:nvPr/>
        </p:nvSpPr>
        <p:spPr>
          <a:xfrm>
            <a:off x="4876800" y="1905000"/>
            <a:ext cx="4038600" cy="424731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285750" indent="-285750">
              <a:buFont typeface="Arial" pitchFamily="34" charset="0"/>
              <a:buChar char="•"/>
            </a:pPr>
            <a:r>
              <a:rPr lang="en-US" dirty="0" smtClean="0"/>
              <a:t>Leadership </a:t>
            </a:r>
            <a:r>
              <a:rPr lang="en-US" dirty="0"/>
              <a:t>support is critical for successful change. </a:t>
            </a:r>
            <a:endParaRPr lang="en-US" dirty="0" smtClean="0"/>
          </a:p>
          <a:p>
            <a:pPr marL="742950" lvl="1" indent="-285750">
              <a:buFont typeface="Arial" pitchFamily="34" charset="0"/>
              <a:buChar char="•"/>
            </a:pPr>
            <a:r>
              <a:rPr lang="en-US" dirty="0" smtClean="0"/>
              <a:t>Leaders </a:t>
            </a:r>
            <a:r>
              <a:rPr lang="en-US" dirty="0"/>
              <a:t>must show why change is important.</a:t>
            </a:r>
          </a:p>
          <a:p>
            <a:pPr marL="285750" indent="-285750">
              <a:buFont typeface="Arial" pitchFamily="34" charset="0"/>
              <a:buChar char="•"/>
            </a:pPr>
            <a:r>
              <a:rPr lang="en-US" dirty="0" smtClean="0"/>
              <a:t>Communication </a:t>
            </a:r>
            <a:r>
              <a:rPr lang="en-US" dirty="0"/>
              <a:t>is the most important tool in facilitating change.</a:t>
            </a:r>
          </a:p>
          <a:p>
            <a:pPr marL="285750" indent="-285750">
              <a:buFont typeface="Arial" pitchFamily="34" charset="0"/>
              <a:buChar char="•"/>
            </a:pPr>
            <a:r>
              <a:rPr lang="en-US" dirty="0" smtClean="0"/>
              <a:t>Employee participation.</a:t>
            </a:r>
          </a:p>
          <a:p>
            <a:pPr marL="742950" lvl="1" indent="-285750">
              <a:buFont typeface="Arial" pitchFamily="34" charset="0"/>
              <a:buChar char="•"/>
            </a:pPr>
            <a:r>
              <a:rPr lang="en-US" dirty="0"/>
              <a:t>F</a:t>
            </a:r>
            <a:r>
              <a:rPr lang="en-US" dirty="0" smtClean="0"/>
              <a:t>ocus groups.</a:t>
            </a:r>
          </a:p>
          <a:p>
            <a:pPr marL="742950" lvl="1" indent="-285750">
              <a:buFont typeface="Arial" pitchFamily="34" charset="0"/>
              <a:buChar char="•"/>
            </a:pPr>
            <a:r>
              <a:rPr lang="en-US" dirty="0" smtClean="0"/>
              <a:t>Establishing </a:t>
            </a:r>
            <a:r>
              <a:rPr lang="en-US" dirty="0"/>
              <a:t>personal goals related to change.</a:t>
            </a:r>
          </a:p>
          <a:p>
            <a:pPr marL="285750" indent="-285750">
              <a:buFont typeface="Arial" pitchFamily="34" charset="0"/>
              <a:buChar char="•"/>
            </a:pPr>
            <a:r>
              <a:rPr lang="en-US" dirty="0" smtClean="0"/>
              <a:t>Training</a:t>
            </a:r>
            <a:r>
              <a:rPr lang="en-US" dirty="0"/>
              <a:t>.</a:t>
            </a:r>
          </a:p>
          <a:p>
            <a:pPr marL="742950" lvl="1" indent="-285750">
              <a:buFont typeface="Arial" pitchFamily="34" charset="0"/>
              <a:buChar char="•"/>
            </a:pPr>
            <a:r>
              <a:rPr lang="en-US" dirty="0"/>
              <a:t>F</a:t>
            </a:r>
            <a:r>
              <a:rPr lang="en-US" dirty="0" smtClean="0"/>
              <a:t>ocus </a:t>
            </a:r>
            <a:r>
              <a:rPr lang="en-US" dirty="0"/>
              <a:t>on benefits from changes.</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 y="1905000"/>
            <a:ext cx="4183380" cy="3429000"/>
          </a:xfrm>
          <a:prstGeom prst="rect">
            <a:avLst/>
          </a:prstGeom>
        </p:spPr>
      </p:pic>
    </p:spTree>
    <p:extLst>
      <p:ext uri="{BB962C8B-B14F-4D97-AF65-F5344CB8AC3E}">
        <p14:creationId xmlns:p14="http://schemas.microsoft.com/office/powerpoint/2010/main" val="13778672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Custom 7">
      <a:dk1>
        <a:srgbClr val="3F3F3F"/>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206</TotalTime>
  <Words>568</Words>
  <Application>Microsoft Office PowerPoint</Application>
  <PresentationFormat>On-screen Show (4:3)</PresentationFormat>
  <Paragraphs>68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Tahoma</vt:lpstr>
      <vt:lpstr>Trebuchet MS</vt:lpstr>
      <vt:lpstr>Tunga</vt:lpstr>
      <vt:lpstr>BlackTie</vt:lpstr>
      <vt:lpstr>Lesson 13: Managing Change</vt:lpstr>
      <vt:lpstr>Change</vt:lpstr>
      <vt:lpstr>1. Why are changes occurring?</vt:lpstr>
      <vt:lpstr>1. Why are changes occurring?</vt:lpstr>
      <vt:lpstr>2. What creates organizational change?</vt:lpstr>
      <vt:lpstr>3. What happens as organizational change is implemented?</vt:lpstr>
      <vt:lpstr>3. What happens as organizational change is implemented?</vt:lpstr>
      <vt:lpstr>4. Why do people resist change?</vt:lpstr>
      <vt:lpstr>5. How do leaders facilitate change?</vt:lpstr>
      <vt:lpstr>Picasso’s Example!</vt:lpstr>
    </vt:vector>
  </TitlesOfParts>
  <Company>Utah Valley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13: Managing Change</dc:title>
  <dc:creator>Windows User</dc:creator>
  <cp:lastModifiedBy>launa.williams</cp:lastModifiedBy>
  <cp:revision>13</cp:revision>
  <dcterms:created xsi:type="dcterms:W3CDTF">2012-01-12T16:12:45Z</dcterms:created>
  <dcterms:modified xsi:type="dcterms:W3CDTF">2015-10-21T20:18:32Z</dcterms:modified>
</cp:coreProperties>
</file>