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444A7-28DE-DB42-96DA-E9BD44CA3629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6844C-F1F1-CB40-9020-5418BF4CC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64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So where is this creative impulse?  What has happened to our ability to recognize beauty, to appreciate authentic quality, and so forth?  </a:t>
            </a:r>
          </a:p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Read the story of the little children in the bus depot.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3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57066" indent="-291179" eaLnBrk="0" hangingPunct="0">
              <a:defRPr sz="33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64717" indent="-232943" eaLnBrk="0" hangingPunct="0">
              <a:defRPr sz="33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30604" indent="-232943" eaLnBrk="0" hangingPunct="0">
              <a:defRPr sz="33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96491" indent="-232943" eaLnBrk="0" hangingPunct="0">
              <a:defRPr sz="33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FB1F343-EBD1-C34D-AD10-417AD9ED1508}" type="slidenum">
              <a:rPr lang="en-US" sz="1200"/>
              <a:pPr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45066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9/14/2016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3401" y="5241366"/>
            <a:ext cx="4114800" cy="778434"/>
          </a:xfrm>
          <a:solidFill>
            <a:schemeClr val="accent1">
              <a:lumMod val="75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en-US" dirty="0"/>
              <a:t>“Leadership is a combination of strategy and character.  If you must be without one, be without the strategy.”</a:t>
            </a:r>
          </a:p>
          <a:p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/>
              <a:t>Gen. Norman Schwarzkopf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9600" y="3733800"/>
            <a:ext cx="4114800" cy="1421167"/>
          </a:xfrm>
        </p:spPr>
        <p:txBody>
          <a:bodyPr/>
          <a:lstStyle/>
          <a:p>
            <a:r>
              <a:rPr lang="en-US" sz="3200" dirty="0"/>
              <a:t>Lesson 3: Developing Your Personal </a:t>
            </a:r>
            <a:r>
              <a:rPr lang="en-US" sz="32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Leadership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558800"/>
            <a:ext cx="4187427" cy="529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23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What is a leadership style?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752600"/>
            <a:ext cx="4191000" cy="4572000"/>
          </a:xfrm>
          <a:solidFill>
            <a:schemeClr val="tx1">
              <a:lumMod val="90000"/>
              <a:lumOff val="1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For </a:t>
            </a:r>
            <a:r>
              <a:rPr lang="en-US" dirty="0">
                <a:solidFill>
                  <a:schemeClr val="bg2"/>
                </a:solidFill>
              </a:rPr>
              <a:t>many years leadership has been thought of as a </a:t>
            </a:r>
            <a:r>
              <a:rPr lang="en-US" dirty="0">
                <a:solidFill>
                  <a:srgbClr val="C00000"/>
                </a:solidFill>
              </a:rPr>
              <a:t>combination of personality traits</a:t>
            </a:r>
            <a:r>
              <a:rPr lang="en-US" dirty="0">
                <a:solidFill>
                  <a:schemeClr val="bg2"/>
                </a:solidFill>
              </a:rPr>
              <a:t>.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A </a:t>
            </a:r>
            <a:r>
              <a:rPr lang="en-US" dirty="0">
                <a:solidFill>
                  <a:schemeClr val="bg2"/>
                </a:solidFill>
              </a:rPr>
              <a:t>leadership style is a </a:t>
            </a:r>
            <a:r>
              <a:rPr lang="en-US" dirty="0">
                <a:solidFill>
                  <a:srgbClr val="C00000"/>
                </a:solidFill>
              </a:rPr>
              <a:t>particular pattern of behavior exhibited by the leader</a:t>
            </a:r>
            <a:r>
              <a:rPr lang="en-US" dirty="0">
                <a:solidFill>
                  <a:schemeClr val="bg2"/>
                </a:solidFill>
              </a:rPr>
              <a:t>. 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you </a:t>
            </a:r>
            <a:r>
              <a:rPr lang="en-US" dirty="0">
                <a:solidFill>
                  <a:schemeClr val="bg2"/>
                </a:solidFill>
              </a:rPr>
              <a:t>must lead with a style that you are most comfortable with.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34" r="6700"/>
          <a:stretch/>
        </p:blipFill>
        <p:spPr>
          <a:xfrm>
            <a:off x="304800" y="1752600"/>
            <a:ext cx="4114800" cy="336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18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What are the three classic styles of leadership?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4191000" cy="4876800"/>
          </a:xfrm>
          <a:solidFill>
            <a:schemeClr val="tx1">
              <a:lumMod val="90000"/>
              <a:lumOff val="1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Leadership </a:t>
            </a:r>
            <a:r>
              <a:rPr lang="en-US" dirty="0">
                <a:solidFill>
                  <a:srgbClr val="C00000"/>
                </a:solidFill>
              </a:rPr>
              <a:t>has been extensively studied</a:t>
            </a:r>
            <a:r>
              <a:rPr lang="en-US" dirty="0">
                <a:solidFill>
                  <a:schemeClr val="bg2"/>
                </a:solidFill>
              </a:rPr>
              <a:t>. Three classical styles.  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Autocratic</a:t>
            </a:r>
            <a:r>
              <a:rPr lang="en-US" dirty="0">
                <a:solidFill>
                  <a:schemeClr val="bg2"/>
                </a:solidFill>
              </a:rPr>
              <a:t>: Holds all authority, military in nature, “do it my way, or the highway.</a:t>
            </a:r>
            <a:r>
              <a:rPr lang="en-US" dirty="0" smtClean="0">
                <a:solidFill>
                  <a:schemeClr val="bg2"/>
                </a:solidFill>
              </a:rPr>
              <a:t>”  Communication from top to bottom.</a:t>
            </a:r>
            <a:endParaRPr lang="en-US" dirty="0">
              <a:solidFill>
                <a:schemeClr val="bg2"/>
              </a:solidFill>
            </a:endParaRP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Democratic</a:t>
            </a:r>
            <a:r>
              <a:rPr lang="en-US" dirty="0">
                <a:solidFill>
                  <a:schemeClr val="bg2"/>
                </a:solidFill>
              </a:rPr>
              <a:t>: delegates authority, employee participation, better communication, ”</a:t>
            </a:r>
            <a:r>
              <a:rPr lang="en-US" dirty="0" smtClean="0">
                <a:solidFill>
                  <a:schemeClr val="bg2"/>
                </a:solidFill>
              </a:rPr>
              <a:t>let’s </a:t>
            </a:r>
            <a:r>
              <a:rPr lang="en-US" dirty="0">
                <a:solidFill>
                  <a:schemeClr val="bg2"/>
                </a:solidFill>
              </a:rPr>
              <a:t>work together” approach.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Laissez-faire</a:t>
            </a:r>
            <a:r>
              <a:rPr lang="en-US" dirty="0">
                <a:solidFill>
                  <a:schemeClr val="bg2"/>
                </a:solidFill>
              </a:rPr>
              <a:t>: Gives authority with minimum interference, communication flows horizontally, “do it your way” approach</a:t>
            </a:r>
            <a:r>
              <a:rPr lang="en-US" dirty="0" smtClean="0">
                <a:solidFill>
                  <a:schemeClr val="bg2"/>
                </a:solidFill>
              </a:rPr>
              <a:t>.  Gives authority to employees.</a:t>
            </a:r>
            <a:endParaRPr lang="en-US" dirty="0">
              <a:solidFill>
                <a:schemeClr val="bg2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326" y="1752600"/>
            <a:ext cx="4333874" cy="433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04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 What is situational leadership?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752600"/>
            <a:ext cx="4572000" cy="4876800"/>
          </a:xfrm>
          <a:solidFill>
            <a:schemeClr val="tx1">
              <a:lumMod val="90000"/>
              <a:lumOff val="1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Situational </a:t>
            </a:r>
            <a:r>
              <a:rPr lang="en-US" dirty="0">
                <a:solidFill>
                  <a:schemeClr val="bg2"/>
                </a:solidFill>
              </a:rPr>
              <a:t>leadership or contingency theory says that there is “</a:t>
            </a:r>
            <a:r>
              <a:rPr lang="en-US" dirty="0">
                <a:solidFill>
                  <a:srgbClr val="C00000"/>
                </a:solidFill>
              </a:rPr>
              <a:t>no one best way</a:t>
            </a:r>
            <a:r>
              <a:rPr lang="en-US" dirty="0">
                <a:solidFill>
                  <a:schemeClr val="bg2"/>
                </a:solidFill>
              </a:rPr>
              <a:t>” </a:t>
            </a:r>
            <a:r>
              <a:rPr lang="en-US" dirty="0">
                <a:solidFill>
                  <a:srgbClr val="C00000"/>
                </a:solidFill>
              </a:rPr>
              <a:t>to lead a group all the time</a:t>
            </a:r>
            <a:r>
              <a:rPr lang="en-US" dirty="0">
                <a:solidFill>
                  <a:schemeClr val="bg2"/>
                </a:solidFill>
              </a:rPr>
              <a:t>.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You </a:t>
            </a:r>
            <a:r>
              <a:rPr lang="en-US" dirty="0">
                <a:solidFill>
                  <a:srgbClr val="C00000"/>
                </a:solidFill>
              </a:rPr>
              <a:t>should adapt your leadership style to the situation </a:t>
            </a:r>
            <a:r>
              <a:rPr lang="en-US" dirty="0">
                <a:solidFill>
                  <a:schemeClr val="bg2"/>
                </a:solidFill>
              </a:rPr>
              <a:t>based on: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how </a:t>
            </a:r>
            <a:r>
              <a:rPr lang="en-US" dirty="0">
                <a:solidFill>
                  <a:schemeClr val="bg2"/>
                </a:solidFill>
              </a:rPr>
              <a:t>much loyalty the follower has.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how </a:t>
            </a:r>
            <a:r>
              <a:rPr lang="en-US" dirty="0">
                <a:solidFill>
                  <a:schemeClr val="bg2"/>
                </a:solidFill>
              </a:rPr>
              <a:t>routine or difficult the task is.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how </a:t>
            </a:r>
            <a:r>
              <a:rPr lang="en-US" dirty="0">
                <a:solidFill>
                  <a:schemeClr val="bg2"/>
                </a:solidFill>
              </a:rPr>
              <a:t>much formal power the leader has.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Organizations </a:t>
            </a:r>
            <a:r>
              <a:rPr lang="en-US" dirty="0">
                <a:solidFill>
                  <a:schemeClr val="bg2"/>
                </a:solidFill>
              </a:rPr>
              <a:t>should </a:t>
            </a:r>
            <a:r>
              <a:rPr lang="en-US" dirty="0">
                <a:solidFill>
                  <a:srgbClr val="C00000"/>
                </a:solidFill>
              </a:rPr>
              <a:t>consider each situation before assigning leaders</a:t>
            </a:r>
            <a:r>
              <a:rPr lang="en-US" dirty="0">
                <a:solidFill>
                  <a:schemeClr val="bg2"/>
                </a:solidFill>
              </a:rPr>
              <a:t>. 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effectiveness </a:t>
            </a:r>
            <a:r>
              <a:rPr lang="en-US" dirty="0">
                <a:solidFill>
                  <a:schemeClr val="bg2"/>
                </a:solidFill>
              </a:rPr>
              <a:t>of leader in situations will differ.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52600"/>
            <a:ext cx="389382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46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What are Theory X &amp; 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114800" cy="4876800"/>
          </a:xfrm>
          <a:solidFill>
            <a:schemeClr val="tx1">
              <a:lumMod val="90000"/>
              <a:lumOff val="1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Leaders </a:t>
            </a:r>
            <a:r>
              <a:rPr lang="en-US" dirty="0">
                <a:solidFill>
                  <a:srgbClr val="C00000"/>
                </a:solidFill>
              </a:rPr>
              <a:t>treat followers according to the 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assumptions they hold</a:t>
            </a:r>
            <a:r>
              <a:rPr lang="en-US" dirty="0">
                <a:solidFill>
                  <a:schemeClr val="bg2"/>
                </a:solidFill>
              </a:rPr>
              <a:t>. </a:t>
            </a:r>
          </a:p>
          <a:p>
            <a:r>
              <a:rPr lang="en-US" b="1" dirty="0" smtClean="0">
                <a:solidFill>
                  <a:schemeClr val="bg2"/>
                </a:solidFill>
              </a:rPr>
              <a:t>Theory </a:t>
            </a:r>
            <a:r>
              <a:rPr lang="en-US" b="1" dirty="0">
                <a:solidFill>
                  <a:schemeClr val="bg2"/>
                </a:solidFill>
              </a:rPr>
              <a:t>“X” </a:t>
            </a:r>
            <a:r>
              <a:rPr lang="en-US" dirty="0">
                <a:solidFill>
                  <a:schemeClr val="bg2"/>
                </a:solidFill>
              </a:rPr>
              <a:t>assumes: </a:t>
            </a:r>
            <a:r>
              <a:rPr lang="en-US" dirty="0">
                <a:solidFill>
                  <a:srgbClr val="C00000"/>
                </a:solidFill>
              </a:rPr>
              <a:t>Employees dislike work</a:t>
            </a:r>
            <a:r>
              <a:rPr lang="en-US" dirty="0" smtClean="0">
                <a:solidFill>
                  <a:schemeClr val="bg2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only </a:t>
            </a:r>
            <a:r>
              <a:rPr lang="en-US" dirty="0">
                <a:solidFill>
                  <a:schemeClr val="bg2"/>
                </a:solidFill>
              </a:rPr>
              <a:t>effective if highly controlled.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leader </a:t>
            </a:r>
            <a:r>
              <a:rPr lang="en-US" dirty="0">
                <a:solidFill>
                  <a:schemeClr val="bg2"/>
                </a:solidFill>
              </a:rPr>
              <a:t>makes ALL of the decisions</a:t>
            </a:r>
            <a:r>
              <a:rPr lang="en-US" dirty="0" smtClean="0">
                <a:solidFill>
                  <a:schemeClr val="bg2"/>
                </a:solidFill>
              </a:rPr>
              <a:t>.  Consistent with autocratic leadership style.</a:t>
            </a:r>
            <a:endParaRPr lang="en-US" dirty="0">
              <a:solidFill>
                <a:schemeClr val="bg2"/>
              </a:solidFill>
            </a:endParaRPr>
          </a:p>
          <a:p>
            <a:r>
              <a:rPr lang="en-US" b="1" dirty="0" smtClean="0">
                <a:solidFill>
                  <a:schemeClr val="bg2"/>
                </a:solidFill>
              </a:rPr>
              <a:t>Theory </a:t>
            </a:r>
            <a:r>
              <a:rPr lang="en-US" b="1" dirty="0">
                <a:solidFill>
                  <a:schemeClr val="bg2"/>
                </a:solidFill>
              </a:rPr>
              <a:t>“Y”</a:t>
            </a:r>
            <a:r>
              <a:rPr lang="en-US" dirty="0">
                <a:solidFill>
                  <a:schemeClr val="bg2"/>
                </a:solidFill>
              </a:rPr>
              <a:t> offers a slightly more </a:t>
            </a:r>
            <a:r>
              <a:rPr lang="en-US" dirty="0">
                <a:solidFill>
                  <a:srgbClr val="C00000"/>
                </a:solidFill>
              </a:rPr>
              <a:t>optimistic view of human nature</a:t>
            </a:r>
            <a:r>
              <a:rPr lang="en-US" dirty="0">
                <a:solidFill>
                  <a:schemeClr val="bg2"/>
                </a:solidFill>
              </a:rPr>
              <a:t>. </a:t>
            </a:r>
            <a:endParaRPr lang="en-US" dirty="0" smtClean="0">
              <a:solidFill>
                <a:schemeClr val="bg2"/>
              </a:solidFill>
            </a:endParaRP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employees </a:t>
            </a:r>
            <a:r>
              <a:rPr lang="en-US" dirty="0">
                <a:solidFill>
                  <a:schemeClr val="bg2"/>
                </a:solidFill>
              </a:rPr>
              <a:t>accept responsibilities with personal rewards.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more </a:t>
            </a:r>
            <a:r>
              <a:rPr lang="en-US" dirty="0">
                <a:solidFill>
                  <a:schemeClr val="bg2"/>
                </a:solidFill>
              </a:rPr>
              <a:t>effective as a guide for managerial action.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739411"/>
            <a:ext cx="3857625" cy="344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67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 What style of leadership is best?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752600"/>
            <a:ext cx="4267200" cy="4800600"/>
          </a:xfrm>
          <a:solidFill>
            <a:schemeClr val="tx1">
              <a:lumMod val="90000"/>
              <a:lumOff val="1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No </a:t>
            </a:r>
            <a:r>
              <a:rPr lang="en-US" dirty="0">
                <a:solidFill>
                  <a:srgbClr val="C00000"/>
                </a:solidFill>
              </a:rPr>
              <a:t>one best leadership style exists</a:t>
            </a:r>
            <a:r>
              <a:rPr lang="en-US" dirty="0">
                <a:solidFill>
                  <a:schemeClr val="bg2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each </a:t>
            </a:r>
            <a:r>
              <a:rPr lang="en-US" dirty="0">
                <a:solidFill>
                  <a:schemeClr val="bg2"/>
                </a:solidFill>
              </a:rPr>
              <a:t>has its disadvantages and advantages.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The </a:t>
            </a:r>
            <a:r>
              <a:rPr lang="en-US" dirty="0">
                <a:solidFill>
                  <a:schemeClr val="bg2"/>
                </a:solidFill>
              </a:rPr>
              <a:t>best leadership occurs when the </a:t>
            </a:r>
            <a:r>
              <a:rPr lang="en-US" dirty="0">
                <a:solidFill>
                  <a:srgbClr val="C00000"/>
                </a:solidFill>
              </a:rPr>
              <a:t>leader’s style matches the situation</a:t>
            </a:r>
            <a:r>
              <a:rPr lang="en-US" dirty="0">
                <a:solidFill>
                  <a:schemeClr val="bg2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situational </a:t>
            </a:r>
            <a:r>
              <a:rPr lang="en-US" dirty="0">
                <a:solidFill>
                  <a:schemeClr val="bg2"/>
                </a:solidFill>
              </a:rPr>
              <a:t>leadership is overall best tool.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However</a:t>
            </a:r>
            <a:r>
              <a:rPr lang="en-US" dirty="0">
                <a:solidFill>
                  <a:schemeClr val="bg2"/>
                </a:solidFill>
              </a:rPr>
              <a:t>, a </a:t>
            </a:r>
            <a:r>
              <a:rPr lang="en-US" dirty="0">
                <a:solidFill>
                  <a:srgbClr val="C00000"/>
                </a:solidFill>
              </a:rPr>
              <a:t>combination of democratic style with a theory Y approach </a:t>
            </a:r>
            <a:r>
              <a:rPr lang="en-US" dirty="0">
                <a:solidFill>
                  <a:schemeClr val="bg2"/>
                </a:solidFill>
              </a:rPr>
              <a:t>is most effective.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Effectiveness </a:t>
            </a:r>
            <a:r>
              <a:rPr lang="en-US" dirty="0">
                <a:solidFill>
                  <a:schemeClr val="bg2"/>
                </a:solidFill>
              </a:rPr>
              <a:t>of your leadership depends on your </a:t>
            </a:r>
            <a:r>
              <a:rPr lang="en-US" dirty="0">
                <a:solidFill>
                  <a:srgbClr val="C00000"/>
                </a:solidFill>
              </a:rPr>
              <a:t>demonstrating an adequate level of skills</a:t>
            </a:r>
            <a:r>
              <a:rPr lang="en-US" dirty="0">
                <a:solidFill>
                  <a:schemeClr val="bg2"/>
                </a:solidFill>
              </a:rPr>
              <a:t>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28" t="11680" r="4628" b="11185"/>
          <a:stretch/>
        </p:blipFill>
        <p:spPr>
          <a:xfrm>
            <a:off x="304800" y="1752600"/>
            <a:ext cx="4165270" cy="265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5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Best Leadership Style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191000" cy="4648200"/>
          </a:xfrm>
          <a:solidFill>
            <a:schemeClr val="tx1">
              <a:lumMod val="90000"/>
              <a:lumOff val="1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Developing </a:t>
            </a:r>
            <a:r>
              <a:rPr lang="en-US" dirty="0">
                <a:solidFill>
                  <a:schemeClr val="bg2"/>
                </a:solidFill>
              </a:rPr>
              <a:t>your personal style of leadership: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Individual’s </a:t>
            </a:r>
            <a:r>
              <a:rPr lang="en-US" dirty="0">
                <a:solidFill>
                  <a:srgbClr val="C00000"/>
                </a:solidFill>
              </a:rPr>
              <a:t>exposure &amp; observation</a:t>
            </a:r>
            <a:r>
              <a:rPr lang="en-US" dirty="0">
                <a:solidFill>
                  <a:schemeClr val="bg2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Trial </a:t>
            </a:r>
            <a:r>
              <a:rPr lang="en-US" dirty="0">
                <a:solidFill>
                  <a:schemeClr val="bg2"/>
                </a:solidFill>
              </a:rPr>
              <a:t>and error.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Training </a:t>
            </a:r>
            <a:r>
              <a:rPr lang="en-US" dirty="0">
                <a:solidFill>
                  <a:schemeClr val="bg2"/>
                </a:solidFill>
              </a:rPr>
              <a:t>and education.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Networking </a:t>
            </a:r>
            <a:r>
              <a:rPr lang="en-US" dirty="0">
                <a:solidFill>
                  <a:schemeClr val="bg2"/>
                </a:solidFill>
              </a:rPr>
              <a:t>with mentors.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Be </a:t>
            </a:r>
            <a:r>
              <a:rPr lang="en-US" dirty="0">
                <a:solidFill>
                  <a:srgbClr val="C00000"/>
                </a:solidFill>
              </a:rPr>
              <a:t>a lifelong learner </a:t>
            </a:r>
            <a:r>
              <a:rPr lang="en-US" dirty="0">
                <a:solidFill>
                  <a:schemeClr val="bg2"/>
                </a:solidFill>
              </a:rPr>
              <a:t>to better yourself (there is always room for improvement).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44" b="5835"/>
          <a:stretch/>
        </p:blipFill>
        <p:spPr>
          <a:xfrm>
            <a:off x="4800600" y="1752600"/>
            <a:ext cx="4135374" cy="4137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01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304800"/>
            <a:ext cx="4508500" cy="10207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Gill Sans MT" charset="0"/>
                <a:cs typeface="+mj-cs"/>
              </a:rPr>
              <a:t>Dare to be Great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Gill Sans MT" charset="0"/>
              <a:cs typeface="+mj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828800"/>
            <a:ext cx="7731265" cy="4166205"/>
          </a:xfrm>
        </p:spPr>
        <p:txBody>
          <a:bodyPr>
            <a:normAutofit/>
          </a:bodyPr>
          <a:lstStyle/>
          <a:p>
            <a:pPr marL="82550" lvl="1" indent="0" eaLnBrk="1" hangingPunct="1">
              <a:spcBef>
                <a:spcPts val="600"/>
              </a:spcBef>
              <a:buSzPct val="80000"/>
              <a:buNone/>
              <a:defRPr/>
            </a:pPr>
            <a:r>
              <a:rPr lang="en-US" sz="3600" dirty="0" smtClean="0">
                <a:latin typeface="Gill Sans MT" charset="0"/>
              </a:rPr>
              <a:t>Keep away from people who try to belittle your ambitions.  Small people always do that, but the really great make you feel that you, too, can become great.                                      </a:t>
            </a:r>
            <a:r>
              <a:rPr lang="en-US" dirty="0" smtClean="0">
                <a:latin typeface="Gill Sans MT" charset="0"/>
              </a:rPr>
              <a:t>               </a:t>
            </a:r>
          </a:p>
          <a:p>
            <a:pPr marL="82550" lvl="1" indent="0" eaLnBrk="1" hangingPunct="1">
              <a:spcBef>
                <a:spcPts val="600"/>
              </a:spcBef>
              <a:buSzPct val="80000"/>
              <a:buNone/>
              <a:defRPr/>
            </a:pPr>
            <a:r>
              <a:rPr lang="en-US" dirty="0">
                <a:latin typeface="Gill Sans MT" charset="0"/>
              </a:rPr>
              <a:t> </a:t>
            </a:r>
            <a:r>
              <a:rPr lang="en-US" dirty="0" smtClean="0">
                <a:latin typeface="Gill Sans MT" charset="0"/>
              </a:rPr>
              <a:t>                                                                                     —Mark Twain</a:t>
            </a:r>
            <a:endParaRPr lang="en-US" dirty="0">
              <a:latin typeface="Gill Sans MT" charset="0"/>
            </a:endParaRPr>
          </a:p>
        </p:txBody>
      </p:sp>
      <p:pic>
        <p:nvPicPr>
          <p:cNvPr id="10" name="Picture 9" descr="Sonoma County Hill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1353" y="4495800"/>
            <a:ext cx="3419949" cy="2362200"/>
          </a:xfrm>
          <a:prstGeom prst="rect">
            <a:avLst/>
          </a:prstGeom>
          <a:effectLst>
            <a:softEdge rad="228600"/>
          </a:effectLst>
        </p:spPr>
      </p:pic>
    </p:spTree>
    <p:extLst>
      <p:ext uri="{BB962C8B-B14F-4D97-AF65-F5344CB8AC3E}">
        <p14:creationId xmlns:p14="http://schemas.microsoft.com/office/powerpoint/2010/main" val="300472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3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Custom 15">
      <a:dk1>
        <a:srgbClr val="2F2B20"/>
      </a:dk1>
      <a:lt1>
        <a:srgbClr val="EDEAC4"/>
      </a:lt1>
      <a:dk2>
        <a:srgbClr val="675E47"/>
      </a:dk2>
      <a:lt2>
        <a:srgbClr val="DFDCB7"/>
      </a:lt2>
      <a:accent1>
        <a:srgbClr val="637307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218</TotalTime>
  <Words>465</Words>
  <Application>Microsoft Office PowerPoint</Application>
  <PresentationFormat>On-screen Show (4:3)</PresentationFormat>
  <Paragraphs>49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Book Antiqua</vt:lpstr>
      <vt:lpstr>Calibri</vt:lpstr>
      <vt:lpstr>Century Gothic</vt:lpstr>
      <vt:lpstr>Gill Sans MT</vt:lpstr>
      <vt:lpstr>Times</vt:lpstr>
      <vt:lpstr>Apothecary</vt:lpstr>
      <vt:lpstr>Lesson 3: Developing Your Personal Leadership Style</vt:lpstr>
      <vt:lpstr>1. What is a leadership style?</vt:lpstr>
      <vt:lpstr>2. What are the three classic styles of leadership?</vt:lpstr>
      <vt:lpstr>3. What is situational leadership?</vt:lpstr>
      <vt:lpstr>4. What are Theory X &amp; Y?</vt:lpstr>
      <vt:lpstr>5. What style of leadership is best?</vt:lpstr>
      <vt:lpstr>5. Best Leadership Style Cont.</vt:lpstr>
      <vt:lpstr>Dare to be Great</vt:lpstr>
    </vt:vector>
  </TitlesOfParts>
  <Company>Utah Valley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3: Developing Your Personal Leadership Style</dc:title>
  <dc:creator>Windows User</dc:creator>
  <cp:lastModifiedBy>launa.williams</cp:lastModifiedBy>
  <cp:revision>11</cp:revision>
  <dcterms:created xsi:type="dcterms:W3CDTF">2011-12-21T23:41:50Z</dcterms:created>
  <dcterms:modified xsi:type="dcterms:W3CDTF">2016-09-14T14:32:19Z</dcterms:modified>
</cp:coreProperties>
</file>