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10/21/2015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10/21/2015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10/21/2015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10/21/2015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10/21/2015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10/21/2015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10/21/2015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10/21/2015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10/21/2015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10/21/2015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10/21/2015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10/21/2015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8392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“Every human being, of whatever origin, of whatever station, deserves respect.  We must each respect others even as we respect ourselves”</a:t>
            </a:r>
          </a:p>
          <a:p>
            <a:r>
              <a:rPr lang="en-US" dirty="0"/>
              <a:t>			-</a:t>
            </a:r>
            <a:r>
              <a:rPr lang="en-US" dirty="0" err="1"/>
              <a:t>U.Thant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649896"/>
            <a:ext cx="7772400" cy="1752600"/>
          </a:xfrm>
        </p:spPr>
        <p:txBody>
          <a:bodyPr/>
          <a:lstStyle/>
          <a:p>
            <a:pPr algn="l"/>
            <a:r>
              <a:rPr lang="en-US" dirty="0"/>
              <a:t>Lesson 8: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Power </a:t>
            </a:r>
            <a:r>
              <a:rPr lang="en-US" dirty="0"/>
              <a:t>In Diversity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/>
          <a:stretch/>
        </p:blipFill>
        <p:spPr>
          <a:xfrm>
            <a:off x="381000" y="1066800"/>
            <a:ext cx="1635305" cy="13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 flipH="1">
            <a:off x="4800600" y="6401308"/>
            <a:ext cx="4191000" cy="30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How is the U.S. image of diversity changing?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>
            <a:off x="228600" y="6400800"/>
            <a:ext cx="4572000" cy="30378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1752" y="1527048"/>
            <a:ext cx="8004048" cy="205435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Assimilation: When subordinate groups take on the characteristics of the dominant group. Has evolved to be seen as unfair.</a:t>
            </a:r>
          </a:p>
          <a:p>
            <a:pPr lvl="1"/>
            <a:r>
              <a:rPr lang="en-US" dirty="0" smtClean="0"/>
              <a:t>- Once believed that this “melting pot” would create a single kind of society.</a:t>
            </a:r>
          </a:p>
          <a:p>
            <a:r>
              <a:rPr lang="en-US" dirty="0" smtClean="0"/>
              <a:t>Pluralism: Perspective suggests that dominant and subordinate groups function respectfully together without hostility or violence.</a:t>
            </a:r>
          </a:p>
          <a:p>
            <a:pPr lvl="1"/>
            <a:r>
              <a:rPr lang="en-US" dirty="0" smtClean="0"/>
              <a:t>- By 2100 White=40%, Hispanic=60%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76600"/>
            <a:ext cx="4495800" cy="30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2. Why should leaders be concerned with diversity?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12116" y="1610360"/>
            <a:ext cx="4270248" cy="46349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“bottom line” is main reason leaders must work with diversity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Research </a:t>
            </a:r>
            <a:r>
              <a:rPr lang="en-US" dirty="0"/>
              <a:t>shows that companies that are diverse with minorities at all levels are more successful.</a:t>
            </a:r>
          </a:p>
          <a:p>
            <a:r>
              <a:rPr lang="en-US" dirty="0" smtClean="0"/>
              <a:t>Innovation </a:t>
            </a:r>
            <a:r>
              <a:rPr lang="en-US" dirty="0"/>
              <a:t>comes from many </a:t>
            </a:r>
            <a:r>
              <a:rPr lang="en-US" dirty="0" smtClean="0"/>
              <a:t>differing </a:t>
            </a:r>
            <a:r>
              <a:rPr lang="en-US" dirty="0"/>
              <a:t>backgrounds.</a:t>
            </a:r>
          </a:p>
          <a:p>
            <a:pPr lvl="1"/>
            <a:r>
              <a:rPr lang="en-US" dirty="0" smtClean="0"/>
              <a:t>Jack </a:t>
            </a:r>
            <a:r>
              <a:rPr lang="en-US" dirty="0"/>
              <a:t>Welch of GE calls this the “Competitive business advantage.”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>
            <a:off x="228600" y="6400800"/>
            <a:ext cx="4572000" cy="30378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 flipH="1">
            <a:off x="4800600" y="6401308"/>
            <a:ext cx="4191000" cy="303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7" y="1610360"/>
            <a:ext cx="4457318" cy="29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What is a subordinate or minority group?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89848" cy="19781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Minority </a:t>
            </a:r>
            <a:r>
              <a:rPr lang="en-US" dirty="0"/>
              <a:t>or subordinate groups often struggle for success.</a:t>
            </a:r>
          </a:p>
          <a:p>
            <a:r>
              <a:rPr lang="en-US" dirty="0" smtClean="0"/>
              <a:t>Racial </a:t>
            </a:r>
            <a:r>
              <a:rPr lang="en-US" dirty="0"/>
              <a:t>groups identified by physical differences … negative result is racism.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mutually exclusive, pure biological races.</a:t>
            </a:r>
          </a:p>
          <a:p>
            <a:r>
              <a:rPr lang="en-US" dirty="0" smtClean="0"/>
              <a:t>Ethnic </a:t>
            </a:r>
            <a:r>
              <a:rPr lang="en-US" dirty="0"/>
              <a:t>groups: distinctive national origins and cultures.</a:t>
            </a:r>
          </a:p>
          <a:p>
            <a:r>
              <a:rPr lang="en-US" dirty="0" smtClean="0"/>
              <a:t>Religious </a:t>
            </a:r>
            <a:r>
              <a:rPr lang="en-US" dirty="0"/>
              <a:t>groups: shared faith.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U.S. Protestants outnumber all other groups. </a:t>
            </a:r>
          </a:p>
          <a:p>
            <a:pPr lvl="1"/>
            <a:r>
              <a:rPr lang="en-US" dirty="0" smtClean="0"/>
              <a:t>Catholics </a:t>
            </a:r>
            <a:r>
              <a:rPr lang="en-US" dirty="0"/>
              <a:t>are largest minority religion.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>
            <a:off x="228600" y="6400800"/>
            <a:ext cx="4572000" cy="30378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 flipH="1">
            <a:off x="4800600" y="6401308"/>
            <a:ext cx="4191000" cy="303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429000"/>
            <a:ext cx="733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What is a subordinate or minority group?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5800" y="1679448"/>
            <a:ext cx="4309872" cy="46451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Gender </a:t>
            </a:r>
            <a:r>
              <a:rPr lang="en-US" dirty="0"/>
              <a:t>groups: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Glass ceilings” exist for women.</a:t>
            </a:r>
          </a:p>
          <a:p>
            <a:pPr lvl="1"/>
            <a:r>
              <a:rPr lang="en-US" dirty="0" smtClean="0"/>
              <a:t>Social </a:t>
            </a:r>
            <a:r>
              <a:rPr lang="en-US" dirty="0"/>
              <a:t>barriers still exist.</a:t>
            </a:r>
          </a:p>
          <a:p>
            <a:r>
              <a:rPr lang="en-US" dirty="0" smtClean="0"/>
              <a:t>Other </a:t>
            </a:r>
            <a:r>
              <a:rPr lang="en-US" dirty="0"/>
              <a:t>subordinate groups: </a:t>
            </a:r>
            <a:r>
              <a:rPr lang="en-US" dirty="0" smtClean="0"/>
              <a:t>minorities, disabilities, </a:t>
            </a:r>
            <a:r>
              <a:rPr lang="en-US" dirty="0"/>
              <a:t>education, age, political beliefs, etc.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excluded because of lack of understanding, discomfort, overgeneralization of behavior.</a:t>
            </a:r>
          </a:p>
          <a:p>
            <a:pPr lvl="1"/>
            <a:r>
              <a:rPr lang="en-US" dirty="0" smtClean="0"/>
              <a:t>Dominant </a:t>
            </a:r>
            <a:r>
              <a:rPr lang="en-US" dirty="0"/>
              <a:t>groups feel threatened by differences.</a:t>
            </a:r>
          </a:p>
          <a:p>
            <a:r>
              <a:rPr lang="en-US" dirty="0" smtClean="0"/>
              <a:t>Race </a:t>
            </a:r>
            <a:r>
              <a:rPr lang="en-US" dirty="0"/>
              <a:t>really does not matter. </a:t>
            </a:r>
          </a:p>
          <a:p>
            <a:pPr lvl="1"/>
            <a:r>
              <a:rPr lang="en-US" dirty="0" smtClean="0"/>
              <a:t>Race </a:t>
            </a:r>
            <a:r>
              <a:rPr lang="en-US" dirty="0"/>
              <a:t>does not predict intelligence!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>
            <a:off x="228600" y="6400800"/>
            <a:ext cx="4572000" cy="30378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 flipH="1">
            <a:off x="4800600" y="6401308"/>
            <a:ext cx="4191000" cy="303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39870"/>
            <a:ext cx="4038600" cy="26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What is the debate about Affirmative Action?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9448"/>
            <a:ext cx="4270248" cy="47213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“Race</a:t>
            </a:r>
            <a:r>
              <a:rPr lang="en-US" dirty="0"/>
              <a:t>” can be viewed as social construction.</a:t>
            </a:r>
          </a:p>
          <a:p>
            <a:pPr lvl="1"/>
            <a:r>
              <a:rPr lang="en-US" dirty="0" smtClean="0"/>
              <a:t>Access </a:t>
            </a:r>
            <a:r>
              <a:rPr lang="en-US" dirty="0"/>
              <a:t>to education is creating a more pluralistic society.</a:t>
            </a:r>
          </a:p>
          <a:p>
            <a:r>
              <a:rPr lang="en-US" dirty="0"/>
              <a:t> </a:t>
            </a:r>
            <a:r>
              <a:rPr lang="en-US" dirty="0" smtClean="0"/>
              <a:t>Affirmative </a:t>
            </a:r>
            <a:r>
              <a:rPr lang="en-US" dirty="0"/>
              <a:t>Action (1961): Ensures jobs and students are equally awarded.</a:t>
            </a:r>
          </a:p>
          <a:p>
            <a:pPr lvl="1"/>
            <a:r>
              <a:rPr lang="en-US" dirty="0" smtClean="0"/>
              <a:t>Reverse</a:t>
            </a:r>
            <a:r>
              <a:rPr lang="en-US" dirty="0"/>
              <a:t>-discrimination soon became an issue.</a:t>
            </a:r>
          </a:p>
          <a:p>
            <a:r>
              <a:rPr lang="en-US" dirty="0" smtClean="0"/>
              <a:t>By </a:t>
            </a:r>
            <a:r>
              <a:rPr lang="en-US" dirty="0"/>
              <a:t>1978 the Bakke case caused debate.</a:t>
            </a:r>
          </a:p>
          <a:p>
            <a:pPr lvl="1"/>
            <a:r>
              <a:rPr lang="en-US" dirty="0" smtClean="0"/>
              <a:t>Lawsuit </a:t>
            </a:r>
            <a:r>
              <a:rPr lang="en-US" dirty="0"/>
              <a:t>because a white medical student did not get accepted to the program despite being more qualified than the minority (he won).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>
            <a:off x="228600" y="6400800"/>
            <a:ext cx="4572000" cy="30378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 flipH="1">
            <a:off x="4800600" y="6401308"/>
            <a:ext cx="4191000" cy="303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73" y="1676400"/>
            <a:ext cx="43815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144000" cy="758952"/>
          </a:xfrm>
        </p:spPr>
        <p:txBody>
          <a:bodyPr>
            <a:normAutofit/>
          </a:bodyPr>
          <a:lstStyle/>
          <a:p>
            <a:pPr algn="l"/>
            <a:r>
              <a:rPr lang="en-US" sz="2900" dirty="0" smtClean="0"/>
              <a:t>5. How should leaders deal with increasing diversity?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8200" y="1571825"/>
            <a:ext cx="4495800" cy="4797552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Leaders </a:t>
            </a:r>
            <a:r>
              <a:rPr lang="en-US" sz="3100" dirty="0"/>
              <a:t>must be sensitive to  “Glass Ceilings, Walls, and Escalators.”</a:t>
            </a:r>
          </a:p>
          <a:p>
            <a:pPr lvl="1"/>
            <a:r>
              <a:rPr lang="en-US" sz="2300" dirty="0" smtClean="0"/>
              <a:t>Lawsuits </a:t>
            </a:r>
            <a:r>
              <a:rPr lang="en-US" sz="2300" dirty="0"/>
              <a:t>occurring because of traditional corporate cultures.</a:t>
            </a:r>
          </a:p>
          <a:p>
            <a:r>
              <a:rPr lang="en-US" sz="3100" dirty="0" smtClean="0"/>
              <a:t>Hiring </a:t>
            </a:r>
            <a:r>
              <a:rPr lang="en-US" sz="3100" dirty="0"/>
              <a:t>of older workers  </a:t>
            </a:r>
            <a:r>
              <a:rPr lang="en-US" sz="3100" dirty="0" smtClean="0"/>
              <a:t>is </a:t>
            </a:r>
            <a:r>
              <a:rPr lang="en-US" sz="3100" dirty="0"/>
              <a:t>an excellent investment.</a:t>
            </a:r>
          </a:p>
          <a:p>
            <a:r>
              <a:rPr lang="en-US" sz="3100" dirty="0" smtClean="0"/>
              <a:t>Focus </a:t>
            </a:r>
            <a:r>
              <a:rPr lang="en-US" sz="3100" dirty="0"/>
              <a:t>on the “Big Picture.”</a:t>
            </a:r>
          </a:p>
          <a:p>
            <a:pPr lvl="1"/>
            <a:r>
              <a:rPr lang="en-US" sz="2300" dirty="0" smtClean="0"/>
              <a:t>All </a:t>
            </a:r>
            <a:r>
              <a:rPr lang="en-US" sz="2300" dirty="0"/>
              <a:t>people are enriched when people contribute.</a:t>
            </a:r>
          </a:p>
          <a:p>
            <a:r>
              <a:rPr lang="en-US" sz="3100" dirty="0" smtClean="0"/>
              <a:t>Giuliani </a:t>
            </a:r>
            <a:r>
              <a:rPr lang="en-US" sz="3100" dirty="0"/>
              <a:t>– example…many benefiting from one of minority status (He was Italian American).</a:t>
            </a:r>
          </a:p>
          <a:p>
            <a:pPr lvl="1"/>
            <a:r>
              <a:rPr lang="en-US" sz="2300" smtClean="0"/>
              <a:t>He </a:t>
            </a:r>
            <a:r>
              <a:rPr lang="en-US" sz="2300" dirty="0"/>
              <a:t>increased the “bottom line” from deficit to surplus in New York City . . . considered a hero.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>
            <a:off x="228600" y="6400800"/>
            <a:ext cx="4572000" cy="30378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76600"/>
          <a:stretch/>
        </p:blipFill>
        <p:spPr>
          <a:xfrm flipH="1">
            <a:off x="4800600" y="6401308"/>
            <a:ext cx="4191000" cy="303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1" y="1600200"/>
            <a:ext cx="4120119" cy="33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484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Georgia</vt:lpstr>
      <vt:lpstr>Wingdings</vt:lpstr>
      <vt:lpstr>Wingdings 2</vt:lpstr>
      <vt:lpstr>Civic</vt:lpstr>
      <vt:lpstr>Lesson 8:  Power In Diversity</vt:lpstr>
      <vt:lpstr>1. How is the U.S. image of diversity changing?</vt:lpstr>
      <vt:lpstr>2. Why should leaders be concerned with diversity?</vt:lpstr>
      <vt:lpstr>3. What is a subordinate or minority group?</vt:lpstr>
      <vt:lpstr>3. What is a subordinate or minority group?</vt:lpstr>
      <vt:lpstr>4. What is the debate about Affirmative Action?</vt:lpstr>
      <vt:lpstr>5. How should leaders deal with increasing diversity?</vt:lpstr>
    </vt:vector>
  </TitlesOfParts>
  <Company>Utah Valley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launa.williams</cp:lastModifiedBy>
  <cp:revision>5</cp:revision>
  <dcterms:created xsi:type="dcterms:W3CDTF">2012-01-04T22:53:15Z</dcterms:created>
  <dcterms:modified xsi:type="dcterms:W3CDTF">2015-10-21T20:19:11Z</dcterms:modified>
</cp:coreProperties>
</file>