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10/21/2015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10/21/2015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10/21/2015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152400"/>
            <a:ext cx="5715000" cy="1829761"/>
          </a:xfrm>
        </p:spPr>
        <p:txBody>
          <a:bodyPr/>
          <a:lstStyle/>
          <a:p>
            <a:r>
              <a:rPr lang="en-US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Lesson 9: Making Decisions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905000"/>
            <a:ext cx="2819400" cy="32004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dirty="0"/>
              <a:t>“It doesn’t matter which side of the fence you get off </a:t>
            </a:r>
            <a:endParaRPr lang="en-US" sz="2000" dirty="0" smtClean="0"/>
          </a:p>
          <a:p>
            <a:pPr algn="l"/>
            <a:r>
              <a:rPr lang="en-US" sz="2000" dirty="0" smtClean="0"/>
              <a:t>on </a:t>
            </a:r>
            <a:r>
              <a:rPr lang="en-US" sz="2000" dirty="0"/>
              <a:t>sometimes.  </a:t>
            </a:r>
            <a:endParaRPr lang="en-US" sz="2000" dirty="0" smtClean="0"/>
          </a:p>
          <a:p>
            <a:pPr algn="l"/>
            <a:r>
              <a:rPr lang="en-US" sz="2000" dirty="0" smtClean="0"/>
              <a:t>What </a:t>
            </a:r>
            <a:r>
              <a:rPr lang="en-US" sz="2000" dirty="0"/>
              <a:t>matters most is getting off.  You cannot make progress without making decisions</a:t>
            </a:r>
            <a:r>
              <a:rPr lang="en-US" sz="2000" dirty="0" smtClean="0"/>
              <a:t>.”</a:t>
            </a:r>
            <a:r>
              <a:rPr lang="en-US" sz="2000" b="1" dirty="0" smtClean="0"/>
              <a:t> Jim </a:t>
            </a:r>
            <a:r>
              <a:rPr lang="en-US" sz="2000" b="1" dirty="0" err="1"/>
              <a:t>Rohn</a:t>
            </a:r>
            <a:r>
              <a:rPr lang="en-US" sz="2000" b="1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6465"/>
            <a:ext cx="3124200" cy="46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038600" cy="4614672"/>
          </a:xfrm>
        </p:spPr>
        <p:txBody>
          <a:bodyPr>
            <a:normAutofit fontScale="92500"/>
          </a:bodyPr>
          <a:lstStyle/>
          <a:p>
            <a:pPr marL="624078" indent="-514350">
              <a:buFont typeface="+mj-lt"/>
              <a:buAutoNum type="arabicPeriod" startAt="3"/>
            </a:pPr>
            <a:r>
              <a:rPr lang="en-US" dirty="0" smtClean="0"/>
              <a:t>ABC </a:t>
            </a:r>
            <a:r>
              <a:rPr lang="en-US" dirty="0"/>
              <a:t>analysis.</a:t>
            </a:r>
          </a:p>
          <a:p>
            <a:pPr marL="880110" lvl="1" indent="-514350"/>
            <a:r>
              <a:rPr lang="en-US" dirty="0" smtClean="0"/>
              <a:t>ranking </a:t>
            </a:r>
            <a:r>
              <a:rPr lang="en-US" dirty="0"/>
              <a:t>of importance of alternatives.</a:t>
            </a:r>
          </a:p>
          <a:p>
            <a:pPr marL="880110" lvl="1" indent="-514350"/>
            <a:r>
              <a:rPr lang="en-US" dirty="0" smtClean="0"/>
              <a:t>consider </a:t>
            </a:r>
            <a:r>
              <a:rPr lang="en-US" dirty="0"/>
              <a:t>only “</a:t>
            </a:r>
            <a:r>
              <a:rPr lang="en-US" dirty="0" smtClean="0"/>
              <a:t>A”s </a:t>
            </a:r>
            <a:endParaRPr lang="en-US" i="1" dirty="0" smtClean="0"/>
          </a:p>
          <a:p>
            <a:pPr marL="624078" indent="-514350">
              <a:buFont typeface="+mj-lt"/>
              <a:buAutoNum type="arabicPeriod" startAt="3"/>
            </a:pPr>
            <a:r>
              <a:rPr lang="en-US" dirty="0" smtClean="0"/>
              <a:t>PERT chart (Program Evaluation and Review Technique).</a:t>
            </a:r>
          </a:p>
          <a:p>
            <a:pPr marL="880110" lvl="1" indent="-514350"/>
            <a:r>
              <a:rPr lang="en-US" dirty="0" smtClean="0"/>
              <a:t>used </a:t>
            </a:r>
            <a:r>
              <a:rPr lang="en-US" dirty="0"/>
              <a:t>when many tasks must be coordinated.</a:t>
            </a:r>
          </a:p>
          <a:p>
            <a:pPr marL="880110" lvl="1" indent="-514350"/>
            <a:r>
              <a:rPr lang="en-US" dirty="0" smtClean="0"/>
              <a:t>shows </a:t>
            </a:r>
            <a:r>
              <a:rPr lang="en-US" dirty="0"/>
              <a:t>order of tasks to complete project.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What are some helpful decision making techniques?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011142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4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" r="4695" b="2303"/>
          <a:stretch/>
        </p:blipFill>
        <p:spPr>
          <a:xfrm>
            <a:off x="1143000" y="1371600"/>
            <a:ext cx="6781800" cy="54397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pPr algn="ctr"/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Decision Tree</a:t>
            </a:r>
          </a:p>
        </p:txBody>
      </p:sp>
    </p:spTree>
    <p:extLst>
      <p:ext uri="{BB962C8B-B14F-4D97-AF65-F5344CB8AC3E}">
        <p14:creationId xmlns:p14="http://schemas.microsoft.com/office/powerpoint/2010/main" val="33692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pPr algn="ctr"/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Cost Benefit Analysis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t="11574" r="10558" b="32239"/>
          <a:stretch/>
        </p:blipFill>
        <p:spPr>
          <a:xfrm>
            <a:off x="1524000" y="1371600"/>
            <a:ext cx="6019800" cy="5391693"/>
          </a:xfrm>
        </p:spPr>
      </p:pic>
    </p:spTree>
    <p:extLst>
      <p:ext uri="{BB962C8B-B14F-4D97-AF65-F5344CB8AC3E}">
        <p14:creationId xmlns:p14="http://schemas.microsoft.com/office/powerpoint/2010/main" val="20439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pPr algn="ctr"/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ABC Analysis of </a:t>
            </a: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Daily Tasks</a:t>
            </a:r>
            <a:endParaRPr lang="en-US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9" t="4333" r="4924" b="4016"/>
          <a:stretch/>
        </p:blipFill>
        <p:spPr>
          <a:xfrm>
            <a:off x="457200" y="1447800"/>
            <a:ext cx="3648364" cy="5213399"/>
          </a:xfrm>
        </p:spPr>
      </p:pic>
      <p:pic>
        <p:nvPicPr>
          <p:cNvPr id="7" name="Picture 5" descr="6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0873"/>
            <a:ext cx="3408136" cy="350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6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duotone>
              <a:schemeClr val="bg2">
                <a:shade val="60000"/>
                <a:satMod val="110000"/>
              </a:schemeClr>
              <a:schemeClr val="bg2">
                <a:tint val="95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pPr algn="ctr"/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PERT Chart</a:t>
            </a:r>
          </a:p>
        </p:txBody>
      </p:sp>
      <p:pic>
        <p:nvPicPr>
          <p:cNvPr id="6" name="Content Placeholder 5" descr="per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66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0" y="1524000"/>
            <a:ext cx="5257800" cy="5148072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 smtClean="0"/>
              <a:t>Additional </a:t>
            </a:r>
            <a:r>
              <a:rPr lang="en-US" sz="2900" dirty="0"/>
              <a:t>perspectives are provided by a group.</a:t>
            </a:r>
          </a:p>
          <a:p>
            <a:pPr lvl="1"/>
            <a:r>
              <a:rPr lang="en-US" sz="2600" dirty="0" smtClean="0"/>
              <a:t>Variety </a:t>
            </a:r>
            <a:r>
              <a:rPr lang="en-US" sz="2600" dirty="0"/>
              <a:t>of skills and strengths are found in groups.</a:t>
            </a:r>
          </a:p>
          <a:p>
            <a:r>
              <a:rPr lang="en-US" sz="2900" dirty="0" smtClean="0"/>
              <a:t>Increased </a:t>
            </a:r>
            <a:r>
              <a:rPr lang="en-US" sz="2900" dirty="0"/>
              <a:t>input and suggestions from groups.</a:t>
            </a:r>
          </a:p>
          <a:p>
            <a:pPr lvl="1"/>
            <a:r>
              <a:rPr lang="en-US" sz="2600" dirty="0" smtClean="0"/>
              <a:t>However</a:t>
            </a:r>
            <a:r>
              <a:rPr lang="en-US" sz="2600" dirty="0"/>
              <a:t>, “group think”, and inefficiency can take place.</a:t>
            </a:r>
          </a:p>
          <a:p>
            <a:r>
              <a:rPr lang="en-US" sz="2900" dirty="0" smtClean="0"/>
              <a:t>Group </a:t>
            </a:r>
            <a:r>
              <a:rPr lang="en-US" sz="2900" dirty="0"/>
              <a:t>Think: Deeply involved in a cohesive group—failure to look outside the box. </a:t>
            </a:r>
          </a:p>
          <a:p>
            <a:r>
              <a:rPr lang="en-US" sz="2900" dirty="0" smtClean="0"/>
              <a:t>Common </a:t>
            </a:r>
            <a:r>
              <a:rPr lang="en-US" sz="2900" dirty="0"/>
              <a:t>situations that favor using a group: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600" dirty="0" smtClean="0"/>
              <a:t>Creativity </a:t>
            </a:r>
            <a:r>
              <a:rPr lang="en-US" sz="2600" dirty="0"/>
              <a:t>needed to a complex problem.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600" dirty="0" smtClean="0"/>
              <a:t>Broad </a:t>
            </a:r>
            <a:r>
              <a:rPr lang="en-US" sz="2600" dirty="0"/>
              <a:t>range of knowledge is required.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600" dirty="0" smtClean="0"/>
              <a:t>Risk </a:t>
            </a:r>
            <a:r>
              <a:rPr lang="en-US" sz="2600" dirty="0"/>
              <a:t>is high if a poor decision is made.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600" dirty="0" smtClean="0"/>
              <a:t>If </a:t>
            </a:r>
            <a:r>
              <a:rPr lang="en-US" sz="2600" dirty="0"/>
              <a:t>decision impacts large amount of people.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When should decision making be made by a group?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304316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609600"/>
            <a:ext cx="4267200" cy="5562600"/>
          </a:xfrm>
        </p:spPr>
        <p:txBody>
          <a:bodyPr>
            <a:normAutofit fontScale="92500"/>
          </a:bodyPr>
          <a:lstStyle/>
          <a:p>
            <a:r>
              <a:rPr lang="en-US" dirty="0"/>
              <a:t>“Nothing is more difficult, and therefore more precious, than to be able to decide.”</a:t>
            </a:r>
          </a:p>
          <a:p>
            <a:pPr lvl="1"/>
            <a:r>
              <a:rPr lang="en-US" dirty="0" smtClean="0"/>
              <a:t>Napoléon Bonaparte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Choose always the way that seems the best, however rough it may be.  Custom will soon render it easy and agreeable.</a:t>
            </a:r>
          </a:p>
          <a:p>
            <a:pPr lvl="1"/>
            <a:r>
              <a:rPr lang="en-US" dirty="0"/>
              <a:t>Pythagoras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96" y="285032"/>
            <a:ext cx="2682240" cy="3145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96" y="3407664"/>
            <a:ext cx="2682240" cy="31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81328"/>
            <a:ext cx="4038600" cy="46146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Process </a:t>
            </a:r>
            <a:r>
              <a:rPr lang="en-US" dirty="0"/>
              <a:t>of developing  a commitment to a course of action.</a:t>
            </a:r>
          </a:p>
          <a:p>
            <a:r>
              <a:rPr lang="en-US" dirty="0" smtClean="0"/>
              <a:t>Some </a:t>
            </a:r>
            <a:r>
              <a:rPr lang="en-US" dirty="0"/>
              <a:t>decisions are based on hunches &amp; intuition.</a:t>
            </a:r>
          </a:p>
          <a:p>
            <a:pPr lvl="1"/>
            <a:r>
              <a:rPr lang="en-US" dirty="0" smtClean="0"/>
              <a:t>Hunches </a:t>
            </a:r>
            <a:r>
              <a:rPr lang="en-US" dirty="0"/>
              <a:t>are NOT guesses.</a:t>
            </a:r>
          </a:p>
          <a:p>
            <a:r>
              <a:rPr lang="en-US" dirty="0" smtClean="0"/>
              <a:t>Experience </a:t>
            </a:r>
            <a:r>
              <a:rPr lang="en-US" dirty="0"/>
              <a:t>is the most popular method of decision making.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What is decision making?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3999"/>
            <a:ext cx="4191000" cy="278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7200" y="1447800"/>
            <a:ext cx="4800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 smtClean="0"/>
              <a:t>A </a:t>
            </a:r>
            <a:r>
              <a:rPr lang="en-US" sz="3800" dirty="0"/>
              <a:t>systematic approach of problem solving is the best way to make sound </a:t>
            </a:r>
            <a:r>
              <a:rPr lang="en-US" sz="3800" dirty="0" smtClean="0"/>
              <a:t>decisions:</a:t>
            </a:r>
            <a:endParaRPr lang="en-US" sz="3800" dirty="0"/>
          </a:p>
          <a:p>
            <a:pPr marL="624078" indent="-514350">
              <a:buFont typeface="+mj-lt"/>
              <a:buAutoNum type="arabicPeriod"/>
            </a:pPr>
            <a:r>
              <a:rPr lang="en-US" sz="3800" dirty="0" smtClean="0"/>
              <a:t>Identify </a:t>
            </a:r>
            <a:r>
              <a:rPr lang="en-US" sz="3800" dirty="0"/>
              <a:t>and define the specific problem</a:t>
            </a:r>
            <a:r>
              <a:rPr lang="en-US" sz="3800" dirty="0" smtClean="0"/>
              <a:t>.</a:t>
            </a:r>
          </a:p>
          <a:p>
            <a:pPr marL="880110" lvl="1" indent="-514350"/>
            <a:r>
              <a:rPr lang="en-US" sz="2900" dirty="0" smtClean="0"/>
              <a:t>collect </a:t>
            </a:r>
            <a:r>
              <a:rPr lang="en-US" sz="2900" dirty="0"/>
              <a:t>and analyze all </a:t>
            </a:r>
            <a:r>
              <a:rPr lang="en-US" sz="2900" dirty="0" smtClean="0"/>
              <a:t>information.  </a:t>
            </a:r>
            <a:r>
              <a:rPr lang="en-US" sz="2600" dirty="0" smtClean="0"/>
              <a:t>(This </a:t>
            </a:r>
            <a:r>
              <a:rPr lang="en-US" sz="2600" dirty="0"/>
              <a:t>is the hardest part of </a:t>
            </a:r>
            <a:r>
              <a:rPr lang="en-US" sz="2600" dirty="0" smtClean="0"/>
              <a:t>decision-making.)</a:t>
            </a:r>
          </a:p>
          <a:p>
            <a:pPr lvl="1"/>
            <a:r>
              <a:rPr lang="en-US" sz="3200" dirty="0" smtClean="0"/>
              <a:t>time </a:t>
            </a:r>
            <a:r>
              <a:rPr lang="en-US" sz="3200" dirty="0"/>
              <a:t>consuming, but worth </a:t>
            </a:r>
            <a:r>
              <a:rPr lang="en-US" sz="3200" dirty="0" smtClean="0"/>
              <a:t>it</a:t>
            </a:r>
          </a:p>
          <a:p>
            <a:pPr marL="852678" indent="-742950">
              <a:buFont typeface="+mj-lt"/>
              <a:buAutoNum type="arabicPeriod" startAt="2"/>
            </a:pPr>
            <a:endParaRPr lang="en-US" sz="3800" dirty="0" smtClean="0"/>
          </a:p>
          <a:p>
            <a:pPr marL="852678" indent="-742950">
              <a:buFont typeface="+mj-lt"/>
              <a:buAutoNum type="arabicPeriod" startAt="2"/>
            </a:pPr>
            <a:r>
              <a:rPr lang="en-US" sz="3800" dirty="0" smtClean="0"/>
              <a:t>Generate </a:t>
            </a:r>
            <a:r>
              <a:rPr lang="en-US" sz="3800" dirty="0"/>
              <a:t>alternatives</a:t>
            </a:r>
            <a:r>
              <a:rPr lang="en-US" sz="3800" dirty="0" smtClean="0"/>
              <a:t>.</a:t>
            </a:r>
          </a:p>
          <a:p>
            <a:pPr lvl="1"/>
            <a:r>
              <a:rPr lang="en-US" sz="2900" dirty="0" smtClean="0"/>
              <a:t>4 </a:t>
            </a:r>
            <a:r>
              <a:rPr lang="en-US" sz="2900" dirty="0"/>
              <a:t>alternatives is a reasonable number</a:t>
            </a:r>
            <a:r>
              <a:rPr lang="en-US" sz="2900" dirty="0" smtClean="0"/>
              <a:t>.</a:t>
            </a:r>
          </a:p>
          <a:p>
            <a:pPr lvl="1"/>
            <a:r>
              <a:rPr lang="en-US" sz="2900" dirty="0" smtClean="0"/>
              <a:t>Alternatives </a:t>
            </a:r>
            <a:r>
              <a:rPr lang="en-US" sz="2900" dirty="0"/>
              <a:t>should be practical.</a:t>
            </a:r>
          </a:p>
          <a:p>
            <a:pPr marL="624078" indent="-514350">
              <a:buFont typeface="+mj-lt"/>
              <a:buAutoNum type="arabicPeriod" startAt="2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Autofit/>
          </a:bodyPr>
          <a:lstStyle/>
          <a:p>
            <a:pPr algn="ctr"/>
            <a:r>
              <a:rPr lang="en-US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What are the steps of decision making?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3962400" cy="296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7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9"/>
            <a:ext cx="4114800" cy="4462271"/>
          </a:xfrm>
        </p:spPr>
        <p:txBody>
          <a:bodyPr>
            <a:normAutofit fontScale="85000" lnSpcReduction="20000"/>
          </a:bodyPr>
          <a:lstStyle/>
          <a:p>
            <a:pPr marL="624078" indent="-514350">
              <a:buFont typeface="+mj-lt"/>
              <a:buAutoNum type="arabicPeriod" startAt="3"/>
            </a:pPr>
            <a:r>
              <a:rPr lang="en-US" dirty="0" smtClean="0"/>
              <a:t>Evaluate </a:t>
            </a:r>
            <a:r>
              <a:rPr lang="en-US" dirty="0"/>
              <a:t>alternatives.</a:t>
            </a:r>
          </a:p>
          <a:p>
            <a:pPr marL="880110" lvl="1" indent="-514350"/>
            <a:r>
              <a:rPr lang="en-US" dirty="0" smtClean="0"/>
              <a:t>Leader </a:t>
            </a:r>
            <a:r>
              <a:rPr lang="en-US" dirty="0"/>
              <a:t>must mentally test each alternative</a:t>
            </a:r>
            <a:r>
              <a:rPr lang="en-US" dirty="0" smtClean="0"/>
              <a:t>.</a:t>
            </a:r>
          </a:p>
          <a:p>
            <a:pPr marL="880110" lvl="1" indent="-514350"/>
            <a:r>
              <a:rPr lang="en-US" dirty="0"/>
              <a:t>E</a:t>
            </a:r>
            <a:r>
              <a:rPr lang="en-US" dirty="0" smtClean="0"/>
              <a:t>valuate </a:t>
            </a:r>
            <a:r>
              <a:rPr lang="en-US" dirty="0"/>
              <a:t>costs, time involved, outcome.</a:t>
            </a:r>
          </a:p>
          <a:p>
            <a:pPr marL="624078" indent="-514350">
              <a:buFont typeface="+mj-lt"/>
              <a:buAutoNum type="arabicPeriod" startAt="3"/>
            </a:pPr>
            <a:r>
              <a:rPr lang="en-US" dirty="0" smtClean="0"/>
              <a:t>Selecting </a:t>
            </a:r>
            <a:r>
              <a:rPr lang="en-US" dirty="0"/>
              <a:t>a solution.</a:t>
            </a:r>
          </a:p>
          <a:p>
            <a:pPr marL="880110" lvl="1" indent="-514350"/>
            <a:r>
              <a:rPr lang="en-US" dirty="0" smtClean="0"/>
              <a:t>Decision </a:t>
            </a:r>
            <a:r>
              <a:rPr lang="en-US" dirty="0"/>
              <a:t>phase.</a:t>
            </a:r>
          </a:p>
          <a:p>
            <a:pPr marL="880110" lvl="1" indent="-514350"/>
            <a:r>
              <a:rPr lang="en-US" dirty="0" smtClean="0"/>
              <a:t>Help </a:t>
            </a:r>
            <a:r>
              <a:rPr lang="en-US" dirty="0"/>
              <a:t>employees to understand “why.”</a:t>
            </a:r>
          </a:p>
          <a:p>
            <a:pPr marL="624078" indent="-514350">
              <a:buFont typeface="+mj-lt"/>
              <a:buAutoNum type="arabicPeriod" startAt="3"/>
            </a:pPr>
            <a:r>
              <a:rPr lang="en-US" dirty="0" smtClean="0"/>
              <a:t>Implementing </a:t>
            </a:r>
            <a:r>
              <a:rPr lang="en-US" dirty="0"/>
              <a:t>the </a:t>
            </a:r>
            <a:r>
              <a:rPr lang="en-US" dirty="0" smtClean="0"/>
              <a:t>solution.</a:t>
            </a:r>
          </a:p>
          <a:p>
            <a:pPr marL="624078" indent="-514350">
              <a:buFont typeface="+mj-lt"/>
              <a:buAutoNum type="arabicPeriod" startAt="3"/>
            </a:pPr>
            <a:r>
              <a:rPr lang="en-US" dirty="0" smtClean="0"/>
              <a:t>Follow up &amp; evaluate the results.</a:t>
            </a:r>
          </a:p>
          <a:p>
            <a:pPr marL="880110" lvl="1" indent="-514350"/>
            <a:r>
              <a:rPr lang="en-US" dirty="0" smtClean="0"/>
              <a:t>“Did the decision achieve desired results?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Decision making steps </a:t>
            </a:r>
            <a:r>
              <a:rPr lang="en-US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continued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47800"/>
            <a:ext cx="4495800" cy="519745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Everyone makes a bad decision once in a while!</a:t>
            </a:r>
          </a:p>
        </p:txBody>
      </p:sp>
    </p:spTree>
    <p:extLst>
      <p:ext uri="{BB962C8B-B14F-4D97-AF65-F5344CB8AC3E}">
        <p14:creationId xmlns:p14="http://schemas.microsoft.com/office/powerpoint/2010/main" val="301711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1481328"/>
            <a:ext cx="4114800" cy="50718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Become </a:t>
            </a:r>
            <a:r>
              <a:rPr lang="en-US" dirty="0"/>
              <a:t>aware of the major traps. </a:t>
            </a:r>
          </a:p>
          <a:p>
            <a:pPr lvl="1"/>
            <a:r>
              <a:rPr lang="en-US" dirty="0" smtClean="0"/>
              <a:t>6 </a:t>
            </a:r>
            <a:r>
              <a:rPr lang="en-US" dirty="0"/>
              <a:t>most frequently encountered traps.</a:t>
            </a:r>
          </a:p>
          <a:p>
            <a:r>
              <a:rPr lang="en-US" dirty="0" smtClean="0"/>
              <a:t>All </a:t>
            </a:r>
            <a:r>
              <a:rPr lang="en-US" dirty="0"/>
              <a:t>“life and death” situations</a:t>
            </a:r>
          </a:p>
          <a:p>
            <a:pPr lvl="1"/>
            <a:r>
              <a:rPr lang="en-US" dirty="0" smtClean="0"/>
              <a:t>making </a:t>
            </a:r>
            <a:r>
              <a:rPr lang="en-US" dirty="0"/>
              <a:t>too much out of trivial decisions.</a:t>
            </a:r>
          </a:p>
          <a:p>
            <a:pPr lvl="1"/>
            <a:r>
              <a:rPr lang="en-US" dirty="0" smtClean="0"/>
              <a:t>allocate </a:t>
            </a:r>
            <a:r>
              <a:rPr lang="en-US" dirty="0"/>
              <a:t>proper time depending on problem</a:t>
            </a:r>
          </a:p>
          <a:p>
            <a:r>
              <a:rPr lang="en-US" dirty="0" smtClean="0"/>
              <a:t>Crisis </a:t>
            </a:r>
            <a:r>
              <a:rPr lang="en-US" dirty="0"/>
              <a:t>situations. When time </a:t>
            </a:r>
            <a:r>
              <a:rPr lang="en-US" dirty="0" smtClean="0"/>
              <a:t>constraints </a:t>
            </a:r>
            <a:r>
              <a:rPr lang="en-US" dirty="0"/>
              <a:t>are extreme                             </a:t>
            </a:r>
          </a:p>
          <a:p>
            <a:pPr lvl="1"/>
            <a:r>
              <a:rPr lang="en-US" dirty="0" smtClean="0"/>
              <a:t>turning </a:t>
            </a:r>
            <a:r>
              <a:rPr lang="en-US" dirty="0"/>
              <a:t>a normal situation into </a:t>
            </a:r>
            <a:r>
              <a:rPr lang="en-US" dirty="0" smtClean="0"/>
              <a:t>a </a:t>
            </a:r>
            <a:r>
              <a:rPr lang="en-US" dirty="0"/>
              <a:t>crisis (over react).</a:t>
            </a:r>
          </a:p>
          <a:p>
            <a:pPr lvl="1"/>
            <a:r>
              <a:rPr lang="en-US" dirty="0" smtClean="0"/>
              <a:t>stay </a:t>
            </a:r>
            <a:r>
              <a:rPr lang="en-US" dirty="0"/>
              <a:t>calm in front of your team.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What are some traps of decision </a:t>
            </a: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making?</a:t>
            </a:r>
            <a:endParaRPr lang="en-US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3788229" cy="3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7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4038600" cy="49956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Failing </a:t>
            </a:r>
            <a:r>
              <a:rPr lang="en-US" dirty="0"/>
              <a:t>to consult others.</a:t>
            </a:r>
          </a:p>
          <a:p>
            <a:pPr lvl="1"/>
            <a:r>
              <a:rPr lang="en-US" dirty="0" smtClean="0"/>
              <a:t>Problem </a:t>
            </a:r>
            <a:r>
              <a:rPr lang="en-US" dirty="0"/>
              <a:t>with new managers. (sometimes seen as a sign of weakness)</a:t>
            </a:r>
          </a:p>
          <a:p>
            <a:r>
              <a:rPr lang="en-US" dirty="0" smtClean="0"/>
              <a:t>Regretting </a:t>
            </a:r>
            <a:r>
              <a:rPr lang="en-US" dirty="0"/>
              <a:t>past decisions: Skill of forgetting and not dwelling on bad decisions (STOP “What if we would have done it like . . .”)</a:t>
            </a:r>
          </a:p>
          <a:p>
            <a:r>
              <a:rPr lang="en-US" dirty="0" smtClean="0"/>
              <a:t>Never </a:t>
            </a:r>
            <a:r>
              <a:rPr lang="en-US" dirty="0"/>
              <a:t>admitting a mistake.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admit mistakes and take action.</a:t>
            </a:r>
          </a:p>
          <a:p>
            <a:r>
              <a:rPr lang="en-US" dirty="0" smtClean="0"/>
              <a:t>Following </a:t>
            </a:r>
            <a:r>
              <a:rPr lang="en-US" dirty="0"/>
              <a:t>precedents and policies.</a:t>
            </a:r>
          </a:p>
          <a:p>
            <a:pPr lvl="1"/>
            <a:r>
              <a:rPr lang="en-US" dirty="0" smtClean="0"/>
              <a:t>Why </a:t>
            </a:r>
            <a:r>
              <a:rPr lang="en-US" dirty="0"/>
              <a:t>reinvent something already good.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past to gain ideas and get better.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What are some traps of decision making</a:t>
            </a: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 </a:t>
            </a:r>
            <a:r>
              <a:rPr lang="en-US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Continued</a:t>
            </a:r>
            <a:endParaRPr lang="en-US" sz="27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3999"/>
            <a:ext cx="4191000" cy="339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57800" y="1447800"/>
            <a:ext cx="3962400" cy="4767072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 smtClean="0"/>
              <a:t>Several </a:t>
            </a:r>
            <a:r>
              <a:rPr lang="en-US" dirty="0"/>
              <a:t>Well-known Decision-making techniques are </a:t>
            </a:r>
            <a:r>
              <a:rPr lang="en-US" dirty="0" smtClean="0"/>
              <a:t>available:</a:t>
            </a:r>
            <a:endParaRPr lang="en-US" dirty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Decision </a:t>
            </a:r>
            <a:r>
              <a:rPr lang="en-US" dirty="0"/>
              <a:t>Tree.</a:t>
            </a:r>
          </a:p>
          <a:p>
            <a:pPr marL="880110" lvl="1" indent="-514350"/>
            <a:r>
              <a:rPr lang="en-US" dirty="0" smtClean="0"/>
              <a:t>draw </a:t>
            </a:r>
            <a:r>
              <a:rPr lang="en-US" dirty="0"/>
              <a:t>on paper to vision possibilities and alternatives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Cost-benefit </a:t>
            </a:r>
            <a:r>
              <a:rPr lang="en-US" dirty="0"/>
              <a:t>analysis.</a:t>
            </a:r>
          </a:p>
          <a:p>
            <a:pPr marL="880110" lvl="1" indent="-514350"/>
            <a:r>
              <a:rPr lang="en-US" dirty="0" smtClean="0"/>
              <a:t>pros </a:t>
            </a:r>
            <a:r>
              <a:rPr lang="en-US" dirty="0"/>
              <a:t>and cons of costs vs. value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What are some helpful decision making techniques?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4673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5">
      <a:dk1>
        <a:srgbClr val="637307"/>
      </a:dk1>
      <a:lt1>
        <a:srgbClr val="EDEAC4"/>
      </a:lt1>
      <a:dk2>
        <a:srgbClr val="675E47"/>
      </a:dk2>
      <a:lt2>
        <a:srgbClr val="DFDCB7"/>
      </a:lt2>
      <a:accent1>
        <a:srgbClr val="637307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127</TotalTime>
  <Words>620</Words>
  <Application>Microsoft Office PowerPoint</Application>
  <PresentationFormat>On-screen Show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Century Gothic</vt:lpstr>
      <vt:lpstr>Verdana</vt:lpstr>
      <vt:lpstr>Wingdings 2</vt:lpstr>
      <vt:lpstr>Wingdings 3</vt:lpstr>
      <vt:lpstr>Concourse</vt:lpstr>
      <vt:lpstr>Lesson 9: Making Decisions</vt:lpstr>
      <vt:lpstr>PowerPoint Presentation</vt:lpstr>
      <vt:lpstr>1. What is decision making?</vt:lpstr>
      <vt:lpstr>2. What are the steps of decision making?</vt:lpstr>
      <vt:lpstr>Decision making steps continued</vt:lpstr>
      <vt:lpstr>Everyone makes a bad decision once in a while!</vt:lpstr>
      <vt:lpstr>3. What are some traps of decision making?</vt:lpstr>
      <vt:lpstr>3. What are some traps of decision making? Continued</vt:lpstr>
      <vt:lpstr>4. What are some helpful decision making techniques?</vt:lpstr>
      <vt:lpstr>4. What are some helpful decision making techniques?</vt:lpstr>
      <vt:lpstr>Decision Tree</vt:lpstr>
      <vt:lpstr>Cost Benefit Analysis</vt:lpstr>
      <vt:lpstr>ABC Analysis of Daily Tasks</vt:lpstr>
      <vt:lpstr>PERT Chart</vt:lpstr>
      <vt:lpstr>5. When should decision making be made by a group?</vt:lpstr>
    </vt:vector>
  </TitlesOfParts>
  <Company>Utah Valley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9: Making Decisions</dc:title>
  <dc:creator>Windows User</dc:creator>
  <cp:lastModifiedBy>launa.williams</cp:lastModifiedBy>
  <cp:revision>12</cp:revision>
  <dcterms:created xsi:type="dcterms:W3CDTF">2012-01-05T20:41:31Z</dcterms:created>
  <dcterms:modified xsi:type="dcterms:W3CDTF">2015-10-21T20:17:03Z</dcterms:modified>
</cp:coreProperties>
</file>