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3" r:id="rId4"/>
    <p:sldId id="258" r:id="rId5"/>
    <p:sldId id="259" r:id="rId6"/>
    <p:sldId id="261" r:id="rId7"/>
    <p:sldId id="262" r:id="rId8"/>
    <p:sldId id="268" r:id="rId9"/>
    <p:sldId id="269" r:id="rId10"/>
    <p:sldId id="270" r:id="rId11"/>
    <p:sldId id="274" r:id="rId12"/>
    <p:sldId id="272" r:id="rId13"/>
    <p:sldId id="284" r:id="rId14"/>
    <p:sldId id="267" r:id="rId15"/>
    <p:sldId id="276" r:id="rId16"/>
    <p:sldId id="279" r:id="rId17"/>
    <p:sldId id="280" r:id="rId18"/>
    <p:sldId id="281" r:id="rId19"/>
    <p:sldId id="282" r:id="rId20"/>
    <p:sldId id="263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alphaModFix amt="67000"/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7112-8EC7-455F-9E26-BB84293D76A4}" type="datetimeFigureOut">
              <a:rPr lang="en-US" smtClean="0"/>
              <a:pPr/>
              <a:t>11/12/2013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2FBCAE-C4EB-4CA5-B013-B71475451A2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msnbc.msn.com/id/17756565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6600" dirty="0" smtClean="0">
                <a:latin typeface="Impact" pitchFamily="34" charset="0"/>
              </a:rPr>
              <a:t>North American Aviation System</a:t>
            </a:r>
            <a:endParaRPr lang="en-US" sz="6600" dirty="0">
              <a:latin typeface="Impact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tx1"/>
                </a:solidFill>
                <a:latin typeface="Impact" pitchFamily="34" charset="0"/>
              </a:rPr>
              <a:t>Part 2</a:t>
            </a:r>
          </a:p>
          <a:p>
            <a:r>
              <a:rPr lang="en-US" sz="1800" dirty="0" smtClean="0">
                <a:solidFill>
                  <a:schemeClr val="tx1"/>
                </a:solidFill>
                <a:latin typeface="Impact" pitchFamily="34" charset="0"/>
              </a:rPr>
              <a:t>Standard 3 Objective 1</a:t>
            </a:r>
            <a:endParaRPr lang="en-US" sz="1800" dirty="0">
              <a:solidFill>
                <a:schemeClr val="tx1"/>
              </a:solidFill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Airline Executive Clubs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American Airlines – Admirals Club</a:t>
            </a:r>
          </a:p>
          <a:p>
            <a:r>
              <a:rPr lang="en-US" dirty="0" smtClean="0">
                <a:latin typeface="Impact" pitchFamily="34" charset="0"/>
              </a:rPr>
              <a:t>Delta Airlines – Crown Club</a:t>
            </a:r>
          </a:p>
          <a:p>
            <a:r>
              <a:rPr lang="en-US" dirty="0" smtClean="0">
                <a:latin typeface="Impact" pitchFamily="34" charset="0"/>
              </a:rPr>
              <a:t>United Airlines – Red Carpet Club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10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latin typeface="Impact" pitchFamily="34" charset="0"/>
              </a:rPr>
              <a:t>“What do you mean it is Overbooked?”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Impact" pitchFamily="34" charset="0"/>
              </a:rPr>
              <a:t>How do no-shows affect an airline?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Empty seats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Lost income</a:t>
            </a:r>
          </a:p>
          <a:p>
            <a:r>
              <a:rPr lang="en-US" dirty="0" smtClean="0">
                <a:latin typeface="Impact" pitchFamily="34" charset="0"/>
              </a:rPr>
              <a:t>Airlines overbook to keep all planes full at the time of flight</a:t>
            </a:r>
          </a:p>
          <a:p>
            <a:r>
              <a:rPr lang="en-US" dirty="0" smtClean="0">
                <a:latin typeface="Impact" pitchFamily="34" charset="0"/>
              </a:rPr>
              <a:t>Voluntary Denied Boarding Compensation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People give up their seats in return for a seat on the next available flight and some financial compensation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Airplane Information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Pitch is the distance from the front of one seat to the front of the seat behind.</a:t>
            </a:r>
          </a:p>
          <a:p>
            <a:r>
              <a:rPr lang="en-US" dirty="0" smtClean="0">
                <a:latin typeface="Impact" pitchFamily="34" charset="0"/>
              </a:rPr>
              <a:t>Bulkhead seats are seats immediately behind the wall that separates coach from first class.</a:t>
            </a:r>
          </a:p>
          <a:p>
            <a:r>
              <a:rPr lang="en-US" dirty="0" smtClean="0">
                <a:latin typeface="Impact" pitchFamily="34" charset="0"/>
              </a:rPr>
              <a:t>All U.S. flights are non-smoking.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800" b="1" dirty="0" smtClean="0">
                <a:latin typeface="Impact" pitchFamily="34" charset="0"/>
              </a:rPr>
              <a:t>Aviation Jobs</a:t>
            </a:r>
            <a:endParaRPr lang="en-US" sz="8800" b="1" dirty="0">
              <a:latin typeface="Impact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Airport Manager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Impact" pitchFamily="34" charset="0"/>
              </a:rPr>
              <a:t>The duties of an airport manager: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Enforcing aviation rules and regulations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Planning and supervising maintenance and safety programs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Negotiating leases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Administering the budget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Promoting the airport’s use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Training and supervising employees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Maintaining good community relations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Skycap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Skycaps do curbside check-in</a:t>
            </a:r>
          </a:p>
          <a:p>
            <a:r>
              <a:rPr lang="en-US" dirty="0" smtClean="0">
                <a:latin typeface="Impact" pitchFamily="34" charset="0"/>
              </a:rPr>
              <a:t>They also process your luggage</a:t>
            </a:r>
          </a:p>
          <a:p>
            <a:r>
              <a:rPr lang="en-US" dirty="0" smtClean="0">
                <a:latin typeface="Impact" pitchFamily="34" charset="0"/>
              </a:rPr>
              <a:t>Can people use a Skycap when flying international?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No, they must pass through customs</a:t>
            </a:r>
          </a:p>
          <a:p>
            <a:endParaRPr lang="en-US" dirty="0">
              <a:latin typeface="Tekton Pro Con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Airplane Ground Services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Impact" pitchFamily="34" charset="0"/>
              </a:rPr>
              <a:t>Cleaning the cabin</a:t>
            </a:r>
          </a:p>
          <a:p>
            <a:r>
              <a:rPr lang="en-US" dirty="0" smtClean="0">
                <a:latin typeface="Impact" pitchFamily="34" charset="0"/>
              </a:rPr>
              <a:t>Putting food and beverages from the flight kitchen on to the plane</a:t>
            </a:r>
          </a:p>
          <a:p>
            <a:r>
              <a:rPr lang="en-US" dirty="0" smtClean="0">
                <a:latin typeface="Impact" pitchFamily="34" charset="0"/>
              </a:rPr>
              <a:t>Pumping drinking water aboard</a:t>
            </a:r>
          </a:p>
          <a:p>
            <a:r>
              <a:rPr lang="en-US" dirty="0" smtClean="0">
                <a:latin typeface="Impact" pitchFamily="34" charset="0"/>
              </a:rPr>
              <a:t>Unloading and reloading baggage, cargo, and mail</a:t>
            </a:r>
          </a:p>
          <a:p>
            <a:r>
              <a:rPr lang="en-US" dirty="0" smtClean="0">
                <a:latin typeface="Impact" pitchFamily="34" charset="0"/>
              </a:rPr>
              <a:t>Making a mechanical check</a:t>
            </a:r>
          </a:p>
          <a:p>
            <a:r>
              <a:rPr lang="en-US" dirty="0" smtClean="0">
                <a:latin typeface="Impact" pitchFamily="34" charset="0"/>
              </a:rPr>
              <a:t>Fueling the plane</a:t>
            </a:r>
          </a:p>
          <a:p>
            <a:r>
              <a:rPr lang="en-US" dirty="0" smtClean="0">
                <a:latin typeface="Impact" pitchFamily="34" charset="0"/>
              </a:rPr>
              <a:t>Boarding the passengers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Pilots and Crew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Pilots have a daily flight limitation of 10 hours for a two-person crew. Flight crews may not exceed a maximum of 40 flight hours during any seven consecutive days. Each must have a 24-hour rest period during any seven consecutive day period.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Flight Attendants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>
                <a:latin typeface="Impact" pitchFamily="34" charset="0"/>
              </a:rPr>
              <a:t>Preflight – Weather conditions and potential passenger problems at briefings. Checking supplies and equipment on board, greeting passengers, assisting passengers, seat belts, and safety briefings.</a:t>
            </a:r>
          </a:p>
          <a:p>
            <a:r>
              <a:rPr lang="en-US" dirty="0" smtClean="0">
                <a:latin typeface="Impact" pitchFamily="34" charset="0"/>
              </a:rPr>
              <a:t>In-flight – Distribute pillows and blankets, serve drinks and meals, assist passengers, secure cabin, and handle medical emergencies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Flight Attendants</a:t>
            </a:r>
            <a:endParaRPr lang="en-US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Post-flight – Writing reports, reporting money, lost and found articles, medical emergencies, equipment needing attention</a:t>
            </a:r>
          </a:p>
          <a:p>
            <a:r>
              <a:rPr lang="en-US" dirty="0" smtClean="0">
                <a:latin typeface="Impact" pitchFamily="34" charset="0"/>
              </a:rPr>
              <a:t>Flight attendants fly from 75 to 85 hours a month, plus they have about 50 hours a month duty time between flights.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How many airports are there?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There are 17,000 airports in the United States</a:t>
            </a:r>
          </a:p>
          <a:p>
            <a:r>
              <a:rPr lang="en-US" dirty="0" smtClean="0">
                <a:latin typeface="Impact" pitchFamily="34" charset="0"/>
              </a:rPr>
              <a:t>700 airports actually have facilities to handle passenger planes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Air Traffic Controller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Job duties of an air traffic controller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To keep airplanes flying safe in the sky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To keep airplanes away from each other</a:t>
            </a:r>
          </a:p>
          <a:p>
            <a:r>
              <a:rPr lang="en-US" dirty="0" smtClean="0">
                <a:latin typeface="Impact" pitchFamily="34" charset="0"/>
              </a:rPr>
              <a:t>A stressful job</a:t>
            </a:r>
          </a:p>
          <a:p>
            <a:r>
              <a:rPr lang="en-US" dirty="0" smtClean="0">
                <a:latin typeface="Impact" pitchFamily="34" charset="0"/>
              </a:rPr>
              <a:t>High paying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6600" b="1" dirty="0" smtClean="0">
                <a:latin typeface="Impact" pitchFamily="34" charset="0"/>
              </a:rPr>
              <a:t>Airports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FontTx/>
              <a:buNone/>
            </a:pPr>
            <a:r>
              <a:rPr lang="en-US" sz="4400" dirty="0" smtClean="0">
                <a:latin typeface="Impact" pitchFamily="34" charset="0"/>
              </a:rPr>
              <a:t>Airports have two names:</a:t>
            </a:r>
          </a:p>
          <a:p>
            <a:pPr eaLnBrk="1" hangingPunct="1">
              <a:buFontTx/>
              <a:buNone/>
            </a:pPr>
            <a:r>
              <a:rPr lang="en-US" sz="4400" dirty="0" smtClean="0">
                <a:latin typeface="Impact" pitchFamily="34" charset="0"/>
              </a:rPr>
              <a:t>			- Name of Airport</a:t>
            </a:r>
          </a:p>
          <a:p>
            <a:pPr eaLnBrk="1" hangingPunct="1">
              <a:buFontTx/>
              <a:buNone/>
            </a:pPr>
            <a:r>
              <a:rPr lang="en-US" sz="4400" dirty="0" smtClean="0">
                <a:latin typeface="Impact" pitchFamily="34" charset="0"/>
              </a:rPr>
              <a:t>			- 3-Letter Airport Code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Busy Airports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49069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>
                <a:latin typeface="Impact" pitchFamily="34" charset="0"/>
              </a:rPr>
              <a:t>The United States accounts for more than 1/3 of the world’s aircraft activity.</a:t>
            </a:r>
          </a:p>
          <a:p>
            <a:r>
              <a:rPr lang="en-US" dirty="0" smtClean="0">
                <a:latin typeface="Impact" pitchFamily="34" charset="0"/>
              </a:rPr>
              <a:t>Of the world’s 25 busiest airports, 16 are in the United States.</a:t>
            </a:r>
          </a:p>
          <a:p>
            <a:r>
              <a:rPr lang="en-US" dirty="0" smtClean="0">
                <a:latin typeface="Impact" pitchFamily="34" charset="0"/>
              </a:rPr>
              <a:t>Busiest Airports: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Hartsfield (ATL)		― O’Hare (ORD)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Los Angeles Int’l (LAX)		― Dallas-Fort Worth (DFW)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Denver Int’l (DEN		― John F. Kennedy Int’l (JFK)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Miami Int’l (MIA)		― San Francisco Int’l (SFO)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La Guardia (LGA)</a:t>
            </a:r>
          </a:p>
          <a:p>
            <a:pPr lvl="1">
              <a:buNone/>
            </a:pPr>
            <a:endParaRPr lang="en-US" dirty="0" smtClean="0">
              <a:latin typeface="Impact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914400" y="6096000"/>
            <a:ext cx="65051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World’s Busiest Airports http://</a:t>
            </a:r>
            <a:r>
              <a:rPr lang="en-US" dirty="0" smtClean="0">
                <a:hlinkClick r:id="rId2"/>
              </a:rPr>
              <a:t>www.msnbc.msn.com/id/17756565</a:t>
            </a:r>
            <a:r>
              <a:rPr lang="en-US" dirty="0" smtClean="0"/>
              <a:t>/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 smtClean="0">
                <a:latin typeface="Impact" pitchFamily="34" charset="0"/>
              </a:rPr>
              <a:t>Terminals</a:t>
            </a:r>
            <a:endParaRPr lang="en-US" sz="5400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The buildings used by passengers in their procession from ground to air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Airport Facts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86800" cy="4525963"/>
          </a:xfrm>
        </p:spPr>
        <p:txBody>
          <a:bodyPr>
            <a:normAutofit/>
          </a:bodyPr>
          <a:lstStyle/>
          <a:p>
            <a:r>
              <a:rPr lang="en-US" dirty="0" smtClean="0">
                <a:latin typeface="Impact" pitchFamily="34" charset="0"/>
              </a:rPr>
              <a:t>What airport is within a 90-minute flight of more than 50% of the U.S. and Canadian populations?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Pittsburgh (PIT)</a:t>
            </a:r>
          </a:p>
          <a:p>
            <a:r>
              <a:rPr lang="en-US" dirty="0" smtClean="0">
                <a:latin typeface="Impact" pitchFamily="34" charset="0"/>
              </a:rPr>
              <a:t>What is North America’s largest-in-area airport?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Denver (DEN)</a:t>
            </a:r>
          </a:p>
          <a:p>
            <a:r>
              <a:rPr lang="en-US" dirty="0" smtClean="0">
                <a:latin typeface="Impact" pitchFamily="34" charset="0"/>
              </a:rPr>
              <a:t>What airport is designed to handle as many as 3,200 arriving passengers an hour?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New York – Kennedy (JFK)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Airport Information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Airways are numbered just like highways on the ground.</a:t>
            </a:r>
          </a:p>
          <a:p>
            <a:r>
              <a:rPr lang="en-US" dirty="0" smtClean="0">
                <a:latin typeface="Impact" pitchFamily="34" charset="0"/>
              </a:rPr>
              <a:t>The FAA are airway patrollers to keep things running smoothly in the air and in the airports.</a:t>
            </a:r>
          </a:p>
          <a:p>
            <a:r>
              <a:rPr lang="en-US" dirty="0" smtClean="0">
                <a:latin typeface="Impact" pitchFamily="34" charset="0"/>
              </a:rPr>
              <a:t>The control tower is the nerve center of the airport.</a:t>
            </a:r>
          </a:p>
          <a:p>
            <a:r>
              <a:rPr lang="en-US" dirty="0" smtClean="0">
                <a:latin typeface="Impact" pitchFamily="34" charset="0"/>
              </a:rPr>
              <a:t>The top of the tower is the cab.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Airport Revenue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Impact" pitchFamily="34" charset="0"/>
              </a:rPr>
              <a:t>Traffic Operations</a:t>
            </a:r>
          </a:p>
          <a:p>
            <a:r>
              <a:rPr lang="en-US" dirty="0" smtClean="0">
                <a:latin typeface="Impact" pitchFamily="34" charset="0"/>
              </a:rPr>
              <a:t>Airport Concessions</a:t>
            </a:r>
          </a:p>
          <a:p>
            <a:r>
              <a:rPr lang="en-US" dirty="0" smtClean="0">
                <a:latin typeface="Impact" pitchFamily="34" charset="0"/>
              </a:rPr>
              <a:t>Parking Lots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latin typeface="Impact" pitchFamily="34" charset="0"/>
              </a:rPr>
              <a:t>Airline Executive Clubs</a:t>
            </a:r>
            <a:endParaRPr lang="en-US" b="1" dirty="0">
              <a:latin typeface="Impact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latin typeface="Impact" pitchFamily="34" charset="0"/>
              </a:rPr>
              <a:t>Advantages of being a member of an Airline Executive Club: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Check-in services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Stow luggage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Local calls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Bathrooms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TVs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Newspapers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Drinks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Snacks</a:t>
            </a:r>
          </a:p>
          <a:p>
            <a:pPr lvl="1"/>
            <a:r>
              <a:rPr lang="en-US" dirty="0" smtClean="0">
                <a:latin typeface="Impact" pitchFamily="34" charset="0"/>
              </a:rPr>
              <a:t>Meeting rooms</a:t>
            </a:r>
            <a:endParaRPr lang="en-US" dirty="0">
              <a:latin typeface="Impact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718</TotalTime>
  <Words>641</Words>
  <Application>Microsoft Office PowerPoint</Application>
  <PresentationFormat>On-screen Show (4:3)</PresentationFormat>
  <Paragraphs>101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North American Aviation System</vt:lpstr>
      <vt:lpstr>How many airports are there?</vt:lpstr>
      <vt:lpstr>Airports</vt:lpstr>
      <vt:lpstr>Busy Airports</vt:lpstr>
      <vt:lpstr>Terminals</vt:lpstr>
      <vt:lpstr>Airport Facts</vt:lpstr>
      <vt:lpstr>Airport Information</vt:lpstr>
      <vt:lpstr>Airport Revenue</vt:lpstr>
      <vt:lpstr>Airline Executive Clubs</vt:lpstr>
      <vt:lpstr>Airline Executive Clubs</vt:lpstr>
      <vt:lpstr>“What do you mean it is Overbooked?”</vt:lpstr>
      <vt:lpstr>Airplane Information</vt:lpstr>
      <vt:lpstr>Aviation Jobs</vt:lpstr>
      <vt:lpstr>Airport Manager</vt:lpstr>
      <vt:lpstr>Skycap</vt:lpstr>
      <vt:lpstr>Airplane Ground Services</vt:lpstr>
      <vt:lpstr>Pilots and Crew</vt:lpstr>
      <vt:lpstr>Flight Attendants</vt:lpstr>
      <vt:lpstr>Flight Attendants</vt:lpstr>
      <vt:lpstr>Air Traffic Controller</vt:lpstr>
    </vt:vector>
  </TitlesOfParts>
  <Company>Syracuse High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Airports – Gateways to the World</dc:title>
  <dc:creator>Syracuse High School</dc:creator>
  <cp:lastModifiedBy>lwilliams</cp:lastModifiedBy>
  <cp:revision>22</cp:revision>
  <dcterms:created xsi:type="dcterms:W3CDTF">2009-10-06T14:25:17Z</dcterms:created>
  <dcterms:modified xsi:type="dcterms:W3CDTF">2013-11-12T19:54:49Z</dcterms:modified>
</cp:coreProperties>
</file>